
<file path=[Content_Types].xml><?xml version="1.0" encoding="utf-8"?>
<Types xmlns="http://schemas.openxmlformats.org/package/2006/content-types">
  <Default Extension="crdownload" ContentType="image/png"/>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59" r:id="rId3"/>
    <p:sldId id="337" r:id="rId4"/>
    <p:sldId id="345" r:id="rId5"/>
    <p:sldId id="339" r:id="rId6"/>
    <p:sldId id="261" r:id="rId7"/>
    <p:sldId id="273" r:id="rId8"/>
    <p:sldId id="276" r:id="rId9"/>
    <p:sldId id="277" r:id="rId10"/>
    <p:sldId id="275" r:id="rId11"/>
    <p:sldId id="317" r:id="rId12"/>
    <p:sldId id="318" r:id="rId13"/>
    <p:sldId id="322" r:id="rId14"/>
    <p:sldId id="340" r:id="rId15"/>
    <p:sldId id="320" r:id="rId16"/>
    <p:sldId id="323" r:id="rId17"/>
    <p:sldId id="324" r:id="rId18"/>
    <p:sldId id="325" r:id="rId19"/>
    <p:sldId id="343" r:id="rId20"/>
    <p:sldId id="326" r:id="rId21"/>
    <p:sldId id="265" r:id="rId22"/>
    <p:sldId id="268" r:id="rId23"/>
    <p:sldId id="327" r:id="rId24"/>
    <p:sldId id="328" r:id="rId25"/>
    <p:sldId id="329" r:id="rId26"/>
    <p:sldId id="334" r:id="rId27"/>
    <p:sldId id="331" r:id="rId28"/>
    <p:sldId id="344" r:id="rId29"/>
    <p:sldId id="332" r:id="rId30"/>
    <p:sldId id="336" r:id="rId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C7D7"/>
    <a:srgbClr val="E0E4EC"/>
    <a:srgbClr val="E450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p:cViewPr varScale="1">
        <p:scale>
          <a:sx n="66" d="100"/>
          <a:sy n="66" d="100"/>
        </p:scale>
        <p:origin x="6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77EC5-8337-4837-9221-95313B55451F}" type="datetimeFigureOut">
              <a:rPr lang="ko-KR" altLang="en-US" smtClean="0"/>
              <a:t>2021-12-24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862F3-9A89-49F5-9403-9C5692F59F1D}" type="slidenum">
              <a:rPr lang="ko-KR" altLang="en-US" smtClean="0"/>
              <a:t>‹#›</a:t>
            </a:fld>
            <a:endParaRPr lang="ko-KR" altLang="en-US"/>
          </a:p>
        </p:txBody>
      </p:sp>
    </p:spTree>
    <p:extLst>
      <p:ext uri="{BB962C8B-B14F-4D97-AF65-F5344CB8AC3E}">
        <p14:creationId xmlns:p14="http://schemas.microsoft.com/office/powerpoint/2010/main" val="10517563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1</a:t>
            </a:fld>
            <a:endParaRPr lang="ko-KR" altLang="en-US"/>
          </a:p>
        </p:txBody>
      </p:sp>
    </p:spTree>
    <p:extLst>
      <p:ext uri="{BB962C8B-B14F-4D97-AF65-F5344CB8AC3E}">
        <p14:creationId xmlns:p14="http://schemas.microsoft.com/office/powerpoint/2010/main" val="342833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16</a:t>
            </a:fld>
            <a:endParaRPr lang="ko-KR" altLang="en-US"/>
          </a:p>
        </p:txBody>
      </p:sp>
    </p:spTree>
    <p:extLst>
      <p:ext uri="{BB962C8B-B14F-4D97-AF65-F5344CB8AC3E}">
        <p14:creationId xmlns:p14="http://schemas.microsoft.com/office/powerpoint/2010/main" val="2213492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17</a:t>
            </a:fld>
            <a:endParaRPr lang="ko-KR" altLang="en-US"/>
          </a:p>
        </p:txBody>
      </p:sp>
    </p:spTree>
    <p:extLst>
      <p:ext uri="{BB962C8B-B14F-4D97-AF65-F5344CB8AC3E}">
        <p14:creationId xmlns:p14="http://schemas.microsoft.com/office/powerpoint/2010/main" val="416881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18</a:t>
            </a:fld>
            <a:endParaRPr lang="ko-KR" altLang="en-US"/>
          </a:p>
        </p:txBody>
      </p:sp>
    </p:spTree>
    <p:extLst>
      <p:ext uri="{BB962C8B-B14F-4D97-AF65-F5344CB8AC3E}">
        <p14:creationId xmlns:p14="http://schemas.microsoft.com/office/powerpoint/2010/main" val="39117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19</a:t>
            </a:fld>
            <a:endParaRPr lang="ko-KR" altLang="en-US"/>
          </a:p>
        </p:txBody>
      </p:sp>
    </p:spTree>
    <p:extLst>
      <p:ext uri="{BB962C8B-B14F-4D97-AF65-F5344CB8AC3E}">
        <p14:creationId xmlns:p14="http://schemas.microsoft.com/office/powerpoint/2010/main" val="3064404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28</a:t>
            </a:fld>
            <a:endParaRPr lang="ko-KR" altLang="en-US"/>
          </a:p>
        </p:txBody>
      </p:sp>
    </p:spTree>
    <p:extLst>
      <p:ext uri="{BB962C8B-B14F-4D97-AF65-F5344CB8AC3E}">
        <p14:creationId xmlns:p14="http://schemas.microsoft.com/office/powerpoint/2010/main" val="373543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3</a:t>
            </a:fld>
            <a:endParaRPr lang="ko-KR" altLang="en-US"/>
          </a:p>
        </p:txBody>
      </p:sp>
    </p:spTree>
    <p:extLst>
      <p:ext uri="{BB962C8B-B14F-4D97-AF65-F5344CB8AC3E}">
        <p14:creationId xmlns:p14="http://schemas.microsoft.com/office/powerpoint/2010/main" val="55491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5</a:t>
            </a:fld>
            <a:endParaRPr lang="ko-KR" altLang="en-US"/>
          </a:p>
        </p:txBody>
      </p:sp>
    </p:spTree>
    <p:extLst>
      <p:ext uri="{BB962C8B-B14F-4D97-AF65-F5344CB8AC3E}">
        <p14:creationId xmlns:p14="http://schemas.microsoft.com/office/powerpoint/2010/main" val="51308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6</a:t>
            </a:fld>
            <a:endParaRPr lang="ko-KR" altLang="en-US"/>
          </a:p>
        </p:txBody>
      </p:sp>
    </p:spTree>
    <p:extLst>
      <p:ext uri="{BB962C8B-B14F-4D97-AF65-F5344CB8AC3E}">
        <p14:creationId xmlns:p14="http://schemas.microsoft.com/office/powerpoint/2010/main" val="43522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11</a:t>
            </a:fld>
            <a:endParaRPr lang="ko-KR" altLang="en-US"/>
          </a:p>
        </p:txBody>
      </p:sp>
    </p:spTree>
    <p:extLst>
      <p:ext uri="{BB962C8B-B14F-4D97-AF65-F5344CB8AC3E}">
        <p14:creationId xmlns:p14="http://schemas.microsoft.com/office/powerpoint/2010/main" val="1336439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12</a:t>
            </a:fld>
            <a:endParaRPr lang="ko-KR" altLang="en-US"/>
          </a:p>
        </p:txBody>
      </p:sp>
    </p:spTree>
    <p:extLst>
      <p:ext uri="{BB962C8B-B14F-4D97-AF65-F5344CB8AC3E}">
        <p14:creationId xmlns:p14="http://schemas.microsoft.com/office/powerpoint/2010/main" val="240762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13</a:t>
            </a:fld>
            <a:endParaRPr lang="ko-KR" altLang="en-US"/>
          </a:p>
        </p:txBody>
      </p:sp>
    </p:spTree>
    <p:extLst>
      <p:ext uri="{BB962C8B-B14F-4D97-AF65-F5344CB8AC3E}">
        <p14:creationId xmlns:p14="http://schemas.microsoft.com/office/powerpoint/2010/main" val="3462746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S-Core Dream 6 Bold</a:t>
            </a:r>
          </a:p>
          <a:p>
            <a:r>
              <a:rPr lang="en-US" altLang="ko-KR" dirty="0"/>
              <a:t>S-Core Dream 5 Medium</a:t>
            </a:r>
            <a:endParaRPr lang="ko-KR" altLang="en-US" dirty="0"/>
          </a:p>
        </p:txBody>
      </p:sp>
      <p:sp>
        <p:nvSpPr>
          <p:cNvPr id="4" name="슬라이드 번호 개체 틀 3"/>
          <p:cNvSpPr>
            <a:spLocks noGrp="1"/>
          </p:cNvSpPr>
          <p:nvPr>
            <p:ph type="sldNum" sz="quarter" idx="5"/>
          </p:nvPr>
        </p:nvSpPr>
        <p:spPr/>
        <p:txBody>
          <a:bodyPr/>
          <a:lstStyle/>
          <a:p>
            <a:fld id="{F6EDD4B5-3B6F-4B73-8949-6F3B50AEDFCD}" type="slidenum">
              <a:rPr lang="ko-KR" altLang="en-US" smtClean="0"/>
              <a:t>14</a:t>
            </a:fld>
            <a:endParaRPr lang="ko-KR" altLang="en-US"/>
          </a:p>
        </p:txBody>
      </p:sp>
    </p:spTree>
    <p:extLst>
      <p:ext uri="{BB962C8B-B14F-4D97-AF65-F5344CB8AC3E}">
        <p14:creationId xmlns:p14="http://schemas.microsoft.com/office/powerpoint/2010/main" val="1500837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https://arxiv.org/pdf/1804.02767.pdf</a:t>
            </a:r>
          </a:p>
          <a:p>
            <a:r>
              <a:rPr lang="en-US" altLang="ko-KR" dirty="0"/>
              <a:t>https://ropiens.tistory.com/43</a:t>
            </a:r>
          </a:p>
          <a:p>
            <a:endParaRPr lang="ko-KR" altLang="en-US" dirty="0"/>
          </a:p>
        </p:txBody>
      </p:sp>
      <p:sp>
        <p:nvSpPr>
          <p:cNvPr id="4" name="슬라이드 번호 개체 틀 3"/>
          <p:cNvSpPr>
            <a:spLocks noGrp="1"/>
          </p:cNvSpPr>
          <p:nvPr>
            <p:ph type="sldNum" sz="quarter" idx="5"/>
          </p:nvPr>
        </p:nvSpPr>
        <p:spPr/>
        <p:txBody>
          <a:bodyPr/>
          <a:lstStyle/>
          <a:p>
            <a:fld id="{30A04A94-DD3E-4488-98EC-D2616085D89E}" type="slidenum">
              <a:rPr lang="ko-KR" altLang="en-US" smtClean="0"/>
              <a:t>15</a:t>
            </a:fld>
            <a:endParaRPr lang="ko-KR" altLang="en-US"/>
          </a:p>
        </p:txBody>
      </p:sp>
    </p:spTree>
    <p:extLst>
      <p:ext uri="{BB962C8B-B14F-4D97-AF65-F5344CB8AC3E}">
        <p14:creationId xmlns:p14="http://schemas.microsoft.com/office/powerpoint/2010/main" val="208668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EEFAE-6EAF-49E4-B535-0B4D8FC3580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308C7836-45AB-4469-BA8E-320087F3A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434F0D9-45A2-4ECE-BA2C-2E25EB3362D9}"/>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102F9918-DB29-40C4-ADCC-6F11887E3A5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9FA5F42-CE9E-4F0B-B7C6-DF3C54FB7E67}"/>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640197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E38B58-1569-4C70-BAF4-6B45BDF9183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17D46BF-3223-4700-B61F-92B0E0611C9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F2D6288-742C-4AAA-B0C9-407DB708DD61}"/>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92B9FA7D-6539-434D-9D7A-834C9A64DF7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2AB1BF5-C39D-4871-B3F7-DD1015BA34BE}"/>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3030406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BCF8C1C-4620-4F27-B028-7FF5514EE0C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DFD9416-6222-4C58-B92B-930E468238C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BDEF57C-4D17-4F65-A4EA-CB331BAFBB3F}"/>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FD2BAF77-B8C4-4901-BAC7-095A9A16886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64FA868-6B79-48E7-A28F-A4BFAC3D83BB}"/>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837178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2BB8DD-BD64-4E3C-A531-DD5E034F6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97109FD-D73F-4E19-AEAE-32B00BFF784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7944E37-A5B7-4542-BE96-EB8F58F1DBAB}"/>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73ACCB3D-7709-46A9-878B-F22A825105A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84BA66B-405A-4154-9B41-4E2734DC5437}"/>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4019822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82B5F2-5C19-49FD-8C62-642641C9043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0B3DBE3-0B58-49E8-8608-03AD08D874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F447A4D-C413-499A-BADE-17ACDE80670F}"/>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0923A2AD-3178-4D64-98D9-953FAA417C1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D2B92F-2EF9-4C98-805E-5774D80F260C}"/>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56429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50E5BA-9540-490A-84A4-665AFC3C485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8DE8655-068D-44A9-9CFD-CDAA6F5D74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AF636CB3-1F54-4903-AFF7-C475A1AA8E5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43184050-D1E8-40C7-8565-BA0AF17B4D17}"/>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6" name="바닥글 개체 틀 5">
            <a:extLst>
              <a:ext uri="{FF2B5EF4-FFF2-40B4-BE49-F238E27FC236}">
                <a16:creationId xmlns:a16="http://schemas.microsoft.com/office/drawing/2014/main" id="{2B2CDC17-60F6-418A-93CC-262F02EB835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E250FC0-2640-4F67-B2D4-3E747DB4D135}"/>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159874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39890A-A19F-4F1B-8A1B-C2DDA6DFEC0F}"/>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727A8CC-FF41-4EDC-9929-6971538FDC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51C42E2-9485-456D-9327-A20BB10780C0}"/>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17A977C3-9516-40E0-9B72-3BEED57BF2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9CBCB4B-B85B-496B-A8A2-5EFDC6C5490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17D0FB1-1DFA-4169-B6C7-13A2CD63BDED}"/>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8" name="바닥글 개체 틀 7">
            <a:extLst>
              <a:ext uri="{FF2B5EF4-FFF2-40B4-BE49-F238E27FC236}">
                <a16:creationId xmlns:a16="http://schemas.microsoft.com/office/drawing/2014/main" id="{23F0BA96-BBAD-4505-B494-0BFFAAC642D8}"/>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D6814566-31C3-40B2-B86D-BD7D08A9D2BC}"/>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28522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CB11E1-1E97-41DB-BC43-475A2A82836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E725092-723F-465B-A3A8-59F937AF86B7}"/>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4" name="바닥글 개체 틀 3">
            <a:extLst>
              <a:ext uri="{FF2B5EF4-FFF2-40B4-BE49-F238E27FC236}">
                <a16:creationId xmlns:a16="http://schemas.microsoft.com/office/drawing/2014/main" id="{6B001D53-28B3-4B2F-AC83-3DF8AA618182}"/>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85B2A044-85D1-4911-89F0-439833283940}"/>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2071977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EC1F53B-8AED-4642-BA4B-0AE216F1CC69}"/>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3" name="바닥글 개체 틀 2">
            <a:extLst>
              <a:ext uri="{FF2B5EF4-FFF2-40B4-BE49-F238E27FC236}">
                <a16:creationId xmlns:a16="http://schemas.microsoft.com/office/drawing/2014/main" id="{8FF62D48-A8B0-4DD3-B42C-4D555D904DE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E242808-9E0A-4BF1-AB05-B46EADACACE2}"/>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3548002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AA50F9-7CBB-4CFC-8A11-3A37D93D096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BD64055-8AD4-4EC6-BC6B-83C84A95C3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AE4B4C5-3EEA-4955-9E61-4CBF9804E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1ED696D-B5FE-4CE3-B25E-F023850CE652}"/>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6" name="바닥글 개체 틀 5">
            <a:extLst>
              <a:ext uri="{FF2B5EF4-FFF2-40B4-BE49-F238E27FC236}">
                <a16:creationId xmlns:a16="http://schemas.microsoft.com/office/drawing/2014/main" id="{9258B54A-65D4-4E56-BA8E-3EF4ABE37D0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4A935B8-8899-426B-A83A-7F9998332E24}"/>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160393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618697-0537-4A4A-B008-C35887ECC61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C500F89-145C-4799-A0E0-909EF164C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3B64527-D0E9-4D90-B9F1-339718FA8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3CA18A9-49E4-4CD5-AD2D-A1CDFEAA03E1}"/>
              </a:ext>
            </a:extLst>
          </p:cNvPr>
          <p:cNvSpPr>
            <a:spLocks noGrp="1"/>
          </p:cNvSpPr>
          <p:nvPr>
            <p:ph type="dt" sz="half" idx="10"/>
          </p:nvPr>
        </p:nvSpPr>
        <p:spPr/>
        <p:txBody>
          <a:bodyPr/>
          <a:lstStyle/>
          <a:p>
            <a:fld id="{EDBA6F45-5A33-4F63-A4CE-3FC9DB8495D3}" type="datetimeFigureOut">
              <a:rPr lang="ko-KR" altLang="en-US" smtClean="0"/>
              <a:t>2021-12-24</a:t>
            </a:fld>
            <a:endParaRPr lang="ko-KR" altLang="en-US"/>
          </a:p>
        </p:txBody>
      </p:sp>
      <p:sp>
        <p:nvSpPr>
          <p:cNvPr id="6" name="바닥글 개체 틀 5">
            <a:extLst>
              <a:ext uri="{FF2B5EF4-FFF2-40B4-BE49-F238E27FC236}">
                <a16:creationId xmlns:a16="http://schemas.microsoft.com/office/drawing/2014/main" id="{2BBCA412-9DE9-4F54-ABC1-1CBE14D64FE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9EDEBD5-9594-4200-9AE6-6CDA473C3589}"/>
              </a:ext>
            </a:extLst>
          </p:cNvPr>
          <p:cNvSpPr>
            <a:spLocks noGrp="1"/>
          </p:cNvSpPr>
          <p:nvPr>
            <p:ph type="sldNum" sz="quarter" idx="12"/>
          </p:nvPr>
        </p:nvSpPr>
        <p:spPr/>
        <p:txBody>
          <a:body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3236275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alpha val="12000"/>
          </a:srgbClr>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25F6AD7-B774-447D-9DA6-FB764F7795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BD7AED9-3B68-4E91-AEDB-BC5B63868A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B454CDB-4663-4036-B360-857A19E28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BA6F45-5A33-4F63-A4CE-3FC9DB8495D3}" type="datetimeFigureOut">
              <a:rPr lang="ko-KR" altLang="en-US" smtClean="0"/>
              <a:t>2021-12-24</a:t>
            </a:fld>
            <a:endParaRPr lang="ko-KR" altLang="en-US"/>
          </a:p>
        </p:txBody>
      </p:sp>
      <p:sp>
        <p:nvSpPr>
          <p:cNvPr id="5" name="바닥글 개체 틀 4">
            <a:extLst>
              <a:ext uri="{FF2B5EF4-FFF2-40B4-BE49-F238E27FC236}">
                <a16:creationId xmlns:a16="http://schemas.microsoft.com/office/drawing/2014/main" id="{8AC20A77-A037-4035-8576-857C233DF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6635E9F-7DF5-4171-A9D1-2721A022B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1C34-3974-4F5F-805D-9522F62FC60F}" type="slidenum">
              <a:rPr lang="ko-KR" altLang="en-US" smtClean="0"/>
              <a:t>‹#›</a:t>
            </a:fld>
            <a:endParaRPr lang="ko-KR" altLang="en-US"/>
          </a:p>
        </p:txBody>
      </p:sp>
    </p:spTree>
    <p:extLst>
      <p:ext uri="{BB962C8B-B14F-4D97-AF65-F5344CB8AC3E}">
        <p14:creationId xmlns:p14="http://schemas.microsoft.com/office/powerpoint/2010/main" val="1814173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koreascience.or.kr/article/JAKO201909358629535.pdf" TargetMode="External"/><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hyperlink" Target="https://medium.com/machine-learning-world/tutorial-making-road-traffic-counting-app-based-on-computer-vision-and-opencv-16693791166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jeong-ah313/Car_Hackath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jeong-ah313/Car_Hackathon" TargetMode="External"/><Relationship Id="rId4" Type="http://schemas.openxmlformats.org/officeDocument/2006/relationships/image" Target="../media/image26.gi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crdownload"/><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jeong-ah313/Car_Hackath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hyperlink" Target="https://medium.com/machine-learning-world/tutorial-making-road-traffic-counting-app-based-on-computer-vision-and-opencv-166937911660" TargetMode="External"/><Relationship Id="rId3" Type="http://schemas.openxmlformats.org/officeDocument/2006/relationships/hyperlink" Target="https://www.joongang.co.kr/article/23238183#home" TargetMode="External"/><Relationship Id="rId7" Type="http://schemas.openxmlformats.org/officeDocument/2006/relationships/hyperlink" Target="https://www.koreascience.or.kr/article/JAKO201909358629535.pdf" TargetMode="External"/><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hyperlink" Target="https://stackoverflow.com/questions/43430056/what-is-the-purpose-of-the-roi-layer-in-a-fast-r-cnn" TargetMode="External"/><Relationship Id="rId5" Type="http://schemas.openxmlformats.org/officeDocument/2006/relationships/hyperlink" Target="https://digitalcommons.unl.edu/cgi/viewcontent.cgi?article=9123&amp;context=libphilprac" TargetMode="External"/><Relationship Id="rId4" Type="http://schemas.openxmlformats.org/officeDocument/2006/relationships/hyperlink" Target="https://www.newspim.com/news/view/20211217000692" TargetMode="External"/><Relationship Id="rId9" Type="http://schemas.openxmlformats.org/officeDocument/2006/relationships/hyperlink" Target="https://images.app.goo.gl/VAcmS3CdoNFCXvcH7"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newspim.com/news/view/20211217000692" TargetMode="External"/><Relationship Id="rId2" Type="http://schemas.openxmlformats.org/officeDocument/2006/relationships/hyperlink" Target="https://www.joongang.co.kr/article/23238183#home"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1563" y="0"/>
            <a:ext cx="12190437" cy="6857121"/>
          </a:xfrm>
          <a:prstGeom prst="rect">
            <a:avLst/>
          </a:prstGeom>
        </p:spPr>
      </p:pic>
      <p:sp>
        <p:nvSpPr>
          <p:cNvPr id="5" name="Object 5"/>
          <p:cNvSpPr txBox="1"/>
          <p:nvPr/>
        </p:nvSpPr>
        <p:spPr>
          <a:xfrm>
            <a:off x="1276295" y="1178918"/>
            <a:ext cx="9639409" cy="1569660"/>
          </a:xfrm>
          <a:prstGeom prst="rect">
            <a:avLst/>
          </a:prstGeom>
          <a:noFill/>
        </p:spPr>
        <p:txBody>
          <a:bodyPr wrap="square" rtlCol="0" anchor="t">
            <a:spAutoFit/>
          </a:bodyPr>
          <a:lstStyle/>
          <a:p>
            <a:pPr algn="ctr"/>
            <a:r>
              <a:rPr lang="ko-KR" altLang="en-US" sz="4800" kern="0" spc="-267" dirty="0">
                <a:solidFill>
                  <a:schemeClr val="bg1"/>
                </a:solidFill>
                <a:latin typeface="S-Core Dream 6 Bold" panose="020B0703030302020204" pitchFamily="34" charset="-127"/>
                <a:ea typeface="S-Core Dream 6 Bold" panose="020B0703030302020204" pitchFamily="34" charset="-127"/>
              </a:rPr>
              <a:t>교차로 모니터링 시스템 고도화 및 </a:t>
            </a:r>
            <a:endParaRPr lang="en-US" altLang="ko-KR" sz="4800" kern="0" spc="-267" dirty="0">
              <a:solidFill>
                <a:schemeClr val="bg1"/>
              </a:solidFill>
              <a:latin typeface="S-Core Dream 6 Bold" panose="020B0703030302020204" pitchFamily="34" charset="-127"/>
              <a:ea typeface="S-Core Dream 6 Bold" panose="020B0703030302020204" pitchFamily="34" charset="-127"/>
            </a:endParaRPr>
          </a:p>
          <a:p>
            <a:pPr algn="ctr"/>
            <a:r>
              <a:rPr lang="ko-KR" altLang="en-US" sz="4800" kern="0" spc="-267" dirty="0">
                <a:solidFill>
                  <a:schemeClr val="bg1"/>
                </a:solidFill>
                <a:latin typeface="S-Core Dream 6 Bold" panose="020B0703030302020204" pitchFamily="34" charset="-127"/>
                <a:ea typeface="S-Core Dream 6 Bold" panose="020B0703030302020204" pitchFamily="34" charset="-127"/>
              </a:rPr>
              <a:t>영상 데이터 활용 방안</a:t>
            </a:r>
            <a:endParaRPr lang="en-US" sz="933" dirty="0">
              <a:solidFill>
                <a:schemeClr val="bg1"/>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1200001" y="3227486"/>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13" name="Object 13"/>
          <p:cNvSpPr txBox="1"/>
          <p:nvPr/>
        </p:nvSpPr>
        <p:spPr>
          <a:xfrm>
            <a:off x="3810000" y="5130149"/>
            <a:ext cx="4551680" cy="1149097"/>
          </a:xfrm>
          <a:prstGeom prst="rect">
            <a:avLst/>
          </a:prstGeom>
          <a:noFill/>
        </p:spPr>
        <p:txBody>
          <a:bodyPr wrap="square" rtlCol="0" anchor="t">
            <a:spAutoFit/>
          </a:bodyPr>
          <a:lstStyle/>
          <a:p>
            <a:pPr algn="ctr"/>
            <a:r>
              <a:rPr lang="ko-KR" altLang="en-US" sz="2000" kern="0" spc="-67" dirty="0" err="1">
                <a:solidFill>
                  <a:schemeClr val="bg1"/>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1"/>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1"/>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1"/>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1"/>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1"/>
              </a:solidFill>
              <a:latin typeface="S-Core Dream 5 Medium" panose="020B0503030302020204" pitchFamily="34" charset="-127"/>
              <a:ea typeface="S-Core Dream 5 Medium" panose="020B0503030302020204" pitchFamily="34" charset="-127"/>
            </a:endParaRPr>
          </a:p>
          <a:p>
            <a:endParaRPr lang="en-US" sz="1200" dirty="0">
              <a:solidFill>
                <a:schemeClr val="bg1"/>
              </a:solidFill>
            </a:endParaRPr>
          </a:p>
        </p:txBody>
      </p:sp>
      <p:sp>
        <p:nvSpPr>
          <p:cNvPr id="8" name="Object 12">
            <a:extLst>
              <a:ext uri="{FF2B5EF4-FFF2-40B4-BE49-F238E27FC236}">
                <a16:creationId xmlns:a16="http://schemas.microsoft.com/office/drawing/2014/main" id="{EACBD522-598E-4579-9286-CFC340D5869F}"/>
              </a:ext>
            </a:extLst>
          </p:cNvPr>
          <p:cNvSpPr txBox="1"/>
          <p:nvPr/>
        </p:nvSpPr>
        <p:spPr>
          <a:xfrm>
            <a:off x="3638856" y="3283415"/>
            <a:ext cx="4914286" cy="297454"/>
          </a:xfrm>
          <a:prstGeom prst="rect">
            <a:avLst/>
          </a:prstGeom>
          <a:noFill/>
        </p:spPr>
        <p:txBody>
          <a:bodyPr wrap="square" rtlCol="0" anchor="t">
            <a:spAutoFit/>
          </a:bodyPr>
          <a:lstStyle/>
          <a:p>
            <a:pPr algn="ctr"/>
            <a:r>
              <a:rPr lang="en-US" sz="1333" kern="0" spc="-67" dirty="0">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2021 </a:t>
            </a:r>
            <a:r>
              <a:rPr lang="ko-KR" altLang="en-US" sz="1333" kern="0" spc="-67" dirty="0">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교차로 자동차 </a:t>
            </a:r>
            <a:r>
              <a:rPr lang="ko-KR" altLang="en-US" sz="1333" kern="0" spc="-67" dirty="0" err="1">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카운팅</a:t>
            </a:r>
            <a:r>
              <a:rPr lang="ko-KR" altLang="en-US" sz="1333" kern="0" spc="-67" dirty="0">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 인공지능 </a:t>
            </a:r>
            <a:r>
              <a:rPr lang="ko-KR" altLang="en-US" sz="1333" kern="0" spc="-67" dirty="0" err="1">
                <a:solidFill>
                  <a:schemeClr val="bg1"/>
                </a:solidFill>
                <a:latin typeface="S-Core Dream 4 Regular" panose="020B0503030302020204" pitchFamily="34" charset="-127"/>
                <a:ea typeface="S-Core Dream 4 Regular" panose="020B0503030302020204" pitchFamily="34" charset="-127"/>
                <a:cs typeface="S-Core Dream 2 ExtraLight" pitchFamily="34" charset="0"/>
              </a:rPr>
              <a:t>해커톤</a:t>
            </a:r>
            <a:endParaRPr lang="en-US" sz="1333" kern="0" spc="-67" dirty="0">
              <a:solidFill>
                <a:schemeClr val="bg1"/>
              </a:solidFill>
              <a:latin typeface="S-Core Dream 4 Regular" panose="020B0503030302020204" pitchFamily="34" charset="-127"/>
              <a:ea typeface="S-Core Dream 4 Regular" panose="020B0503030302020204" pitchFamily="34" charset="-127"/>
              <a:cs typeface="S-Core Dream 2 ExtraLight"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0B4F05F4-89BA-4896-A52A-D48A98A2E469}"/>
              </a:ext>
            </a:extLst>
          </p:cNvPr>
          <p:cNvSpPr>
            <a:spLocks noGrp="1"/>
          </p:cNvSpPr>
          <p:nvPr>
            <p:ph type="title"/>
          </p:nvPr>
        </p:nvSpPr>
        <p:spPr>
          <a:xfrm>
            <a:off x="838200" y="405684"/>
            <a:ext cx="5668762" cy="1325563"/>
          </a:xfrm>
        </p:spPr>
        <p:txBody>
          <a:bodyPr/>
          <a:lstStyle/>
          <a:p>
            <a:r>
              <a:rPr lang="en-US" altLang="ko-KR" dirty="0"/>
              <a:t>One-stage-Detection</a:t>
            </a:r>
            <a:endParaRPr lang="ko-KR" altLang="en-US" dirty="0"/>
          </a:p>
        </p:txBody>
      </p:sp>
      <p:sp>
        <p:nvSpPr>
          <p:cNvPr id="5" name="내용 개체 틀 2">
            <a:extLst>
              <a:ext uri="{FF2B5EF4-FFF2-40B4-BE49-F238E27FC236}">
                <a16:creationId xmlns:a16="http://schemas.microsoft.com/office/drawing/2014/main" id="{54F72722-8628-4BCF-9880-ECF646F012BB}"/>
              </a:ext>
            </a:extLst>
          </p:cNvPr>
          <p:cNvSpPr>
            <a:spLocks noGrp="1"/>
          </p:cNvSpPr>
          <p:nvPr>
            <p:ph idx="1"/>
          </p:nvPr>
        </p:nvSpPr>
        <p:spPr>
          <a:xfrm>
            <a:off x="838200" y="1866183"/>
            <a:ext cx="5802297" cy="4310779"/>
          </a:xfrm>
        </p:spPr>
        <p:txBody>
          <a:bodyPr/>
          <a:lstStyle/>
          <a:p>
            <a:r>
              <a:rPr lang="en-US" altLang="ko-KR" sz="1100" b="1" dirty="0">
                <a:highlight>
                  <a:srgbClr val="FFFF00"/>
                </a:highlight>
              </a:rPr>
              <a:t>ROI(region of Interest) pooling operation  </a:t>
            </a:r>
            <a:r>
              <a:rPr lang="en-US" altLang="ko-KR" sz="1100" b="1" dirty="0"/>
              <a:t>+</a:t>
            </a:r>
            <a:r>
              <a:rPr lang="en-US" altLang="ko-KR" sz="1100" b="1" strike="sngStrike" dirty="0"/>
              <a:t> </a:t>
            </a:r>
            <a:r>
              <a:rPr lang="en-US" altLang="ko-KR" sz="1100" b="1" strike="sngStrike" dirty="0">
                <a:solidFill>
                  <a:schemeClr val="tx1">
                    <a:lumMod val="50000"/>
                    <a:lumOff val="50000"/>
                  </a:schemeClr>
                </a:solidFill>
              </a:rPr>
              <a:t> RPN(Regin Proposal Network)</a:t>
            </a:r>
            <a:endParaRPr lang="en-US" altLang="ko-KR" sz="1100" b="1" dirty="0">
              <a:solidFill>
                <a:schemeClr val="tx1">
                  <a:lumMod val="50000"/>
                  <a:lumOff val="50000"/>
                </a:schemeClr>
              </a:solidFill>
            </a:endParaRPr>
          </a:p>
          <a:p>
            <a:endParaRPr lang="en-US" altLang="ko-KR" dirty="0"/>
          </a:p>
        </p:txBody>
      </p:sp>
      <p:sp>
        <p:nvSpPr>
          <p:cNvPr id="6" name="TextBox 5">
            <a:extLst>
              <a:ext uri="{FF2B5EF4-FFF2-40B4-BE49-F238E27FC236}">
                <a16:creationId xmlns:a16="http://schemas.microsoft.com/office/drawing/2014/main" id="{51CB9A36-664E-465C-BBAB-02FBBFF73D9C}"/>
              </a:ext>
            </a:extLst>
          </p:cNvPr>
          <p:cNvSpPr txBox="1"/>
          <p:nvPr/>
        </p:nvSpPr>
        <p:spPr>
          <a:xfrm>
            <a:off x="266700" y="5773966"/>
            <a:ext cx="6920858" cy="261610"/>
          </a:xfrm>
          <a:prstGeom prst="rect">
            <a:avLst/>
          </a:prstGeom>
          <a:noFill/>
        </p:spPr>
        <p:txBody>
          <a:bodyPr wrap="square">
            <a:spAutoFit/>
          </a:bodyPr>
          <a:lstStyle/>
          <a:p>
            <a:r>
              <a:rPr lang="ko-KR" altLang="en-US" sz="1100" dirty="0">
                <a:latin typeface="+mj-lt"/>
              </a:rPr>
              <a:t>https://stackoverflow.com/questions/43430056/what-is-the-purpose-of-the-roi-layer-in-a-fast-r-cnn</a:t>
            </a:r>
          </a:p>
        </p:txBody>
      </p:sp>
      <p:grpSp>
        <p:nvGrpSpPr>
          <p:cNvPr id="7" name="그룹 6">
            <a:extLst>
              <a:ext uri="{FF2B5EF4-FFF2-40B4-BE49-F238E27FC236}">
                <a16:creationId xmlns:a16="http://schemas.microsoft.com/office/drawing/2014/main" id="{5073FC8B-AEAC-42D0-852B-63AB06782E00}"/>
              </a:ext>
            </a:extLst>
          </p:cNvPr>
          <p:cNvGrpSpPr/>
          <p:nvPr/>
        </p:nvGrpSpPr>
        <p:grpSpPr>
          <a:xfrm>
            <a:off x="861078" y="3587714"/>
            <a:ext cx="5331745" cy="2166983"/>
            <a:chOff x="989156" y="2600325"/>
            <a:chExt cx="9364808" cy="3440113"/>
          </a:xfrm>
        </p:grpSpPr>
        <p:pic>
          <p:nvPicPr>
            <p:cNvPr id="8" name="Picture 2" descr="enter image description here">
              <a:extLst>
                <a:ext uri="{FF2B5EF4-FFF2-40B4-BE49-F238E27FC236}">
                  <a16:creationId xmlns:a16="http://schemas.microsoft.com/office/drawing/2014/main" id="{4694B53F-5E2B-4A43-96C1-356E27711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56" y="2600325"/>
              <a:ext cx="5429250" cy="3440113"/>
            </a:xfrm>
            <a:prstGeom prst="rect">
              <a:avLst/>
            </a:prstGeom>
            <a:noFill/>
            <a:extLst>
              <a:ext uri="{909E8E84-426E-40DD-AFC4-6F175D3DCCD1}">
                <a14:hiddenFill xmlns:a14="http://schemas.microsoft.com/office/drawing/2010/main">
                  <a:solidFill>
                    <a:srgbClr val="FFFFFF"/>
                  </a:solidFill>
                </a14:hiddenFill>
              </a:ext>
            </a:extLst>
          </p:spPr>
        </p:pic>
        <p:sp>
          <p:nvSpPr>
            <p:cNvPr id="9" name="순서도: 자기 디스크 8">
              <a:extLst>
                <a:ext uri="{FF2B5EF4-FFF2-40B4-BE49-F238E27FC236}">
                  <a16:creationId xmlns:a16="http://schemas.microsoft.com/office/drawing/2014/main" id="{2259D06C-FACB-4E6A-9859-DA3B82AC2620}"/>
                </a:ext>
              </a:extLst>
            </p:cNvPr>
            <p:cNvSpPr/>
            <p:nvPr/>
          </p:nvSpPr>
          <p:spPr>
            <a:xfrm>
              <a:off x="8128000" y="3560905"/>
              <a:ext cx="2225964" cy="974438"/>
            </a:xfrm>
            <a:prstGeom prst="flowChartMagneticDisk">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dirty="0"/>
                <a:t>Object Classification</a:t>
              </a:r>
              <a:endParaRPr lang="ko-KR" altLang="en-US" sz="1000" dirty="0"/>
            </a:p>
          </p:txBody>
        </p:sp>
        <p:sp>
          <p:nvSpPr>
            <p:cNvPr id="10" name="순서도: 자기 디스크 9">
              <a:extLst>
                <a:ext uri="{FF2B5EF4-FFF2-40B4-BE49-F238E27FC236}">
                  <a16:creationId xmlns:a16="http://schemas.microsoft.com/office/drawing/2014/main" id="{9562D00C-3287-4109-ABD5-47CF564FCA76}"/>
                </a:ext>
              </a:extLst>
            </p:cNvPr>
            <p:cNvSpPr/>
            <p:nvPr/>
          </p:nvSpPr>
          <p:spPr>
            <a:xfrm>
              <a:off x="8128000" y="4578430"/>
              <a:ext cx="2225964" cy="974438"/>
            </a:xfrm>
            <a:prstGeom prst="flowChartMagneticDisk">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ko-KR" sz="1000" dirty="0"/>
                <a:t>Box Regression</a:t>
              </a:r>
              <a:endParaRPr lang="ko-KR" altLang="en-US" sz="1000" dirty="0"/>
            </a:p>
          </p:txBody>
        </p:sp>
        <p:sp>
          <p:nvSpPr>
            <p:cNvPr id="11" name="화살표: 오른쪽 10">
              <a:extLst>
                <a:ext uri="{FF2B5EF4-FFF2-40B4-BE49-F238E27FC236}">
                  <a16:creationId xmlns:a16="http://schemas.microsoft.com/office/drawing/2014/main" id="{30867D33-CC65-4CB5-943C-259C353F1769}"/>
                </a:ext>
              </a:extLst>
            </p:cNvPr>
            <p:cNvSpPr/>
            <p:nvPr/>
          </p:nvSpPr>
          <p:spPr>
            <a:xfrm>
              <a:off x="6945312" y="4061193"/>
              <a:ext cx="655782" cy="103447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b="1">
                <a:ln w="22225">
                  <a:solidFill>
                    <a:schemeClr val="accent2"/>
                  </a:solidFill>
                  <a:prstDash val="solid"/>
                </a:ln>
                <a:solidFill>
                  <a:schemeClr val="accent2">
                    <a:lumMod val="40000"/>
                    <a:lumOff val="60000"/>
                  </a:schemeClr>
                </a:solidFill>
              </a:endParaRPr>
            </a:p>
          </p:txBody>
        </p:sp>
      </p:grpSp>
      <p:pic>
        <p:nvPicPr>
          <p:cNvPr id="12" name="내용 개체 틀 4">
            <a:extLst>
              <a:ext uri="{FF2B5EF4-FFF2-40B4-BE49-F238E27FC236}">
                <a16:creationId xmlns:a16="http://schemas.microsoft.com/office/drawing/2014/main" id="{CDE6D273-F13B-41BB-A05E-114490A402D9}"/>
              </a:ext>
            </a:extLst>
          </p:cNvPr>
          <p:cNvPicPr>
            <a:picLocks noChangeAspect="1"/>
          </p:cNvPicPr>
          <p:nvPr/>
        </p:nvPicPr>
        <p:blipFill rotWithShape="1">
          <a:blip r:embed="rId3">
            <a:extLst>
              <a:ext uri="{28A0092B-C50C-407E-A947-70E740481C1C}">
                <a14:useLocalDpi xmlns:a14="http://schemas.microsoft.com/office/drawing/2010/main" val="0"/>
              </a:ext>
            </a:extLst>
          </a:blip>
          <a:srcRect b="53049"/>
          <a:stretch/>
        </p:blipFill>
        <p:spPr>
          <a:xfrm>
            <a:off x="6640497" y="3661786"/>
            <a:ext cx="5433135" cy="2092911"/>
          </a:xfrm>
          <a:prstGeom prst="rect">
            <a:avLst/>
          </a:prstGeom>
        </p:spPr>
      </p:pic>
      <p:sp>
        <p:nvSpPr>
          <p:cNvPr id="13" name="제목 1">
            <a:extLst>
              <a:ext uri="{FF2B5EF4-FFF2-40B4-BE49-F238E27FC236}">
                <a16:creationId xmlns:a16="http://schemas.microsoft.com/office/drawing/2014/main" id="{FCB667E0-B367-4CBD-86E5-06BD3B9B1AB1}"/>
              </a:ext>
            </a:extLst>
          </p:cNvPr>
          <p:cNvSpPr txBox="1">
            <a:spLocks/>
          </p:cNvSpPr>
          <p:nvPr/>
        </p:nvSpPr>
        <p:spPr>
          <a:xfrm>
            <a:off x="6506962" y="414260"/>
            <a:ext cx="5668762" cy="131698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dirty="0">
                <a:solidFill>
                  <a:schemeClr val="bg1">
                    <a:lumMod val="65000"/>
                  </a:schemeClr>
                </a:solidFill>
              </a:rPr>
              <a:t>Two-stage-Detection</a:t>
            </a:r>
            <a:endParaRPr lang="ko-KR" altLang="en-US" dirty="0">
              <a:solidFill>
                <a:schemeClr val="bg1">
                  <a:lumMod val="65000"/>
                </a:schemeClr>
              </a:solidFill>
            </a:endParaRPr>
          </a:p>
        </p:txBody>
      </p:sp>
      <p:sp>
        <p:nvSpPr>
          <p:cNvPr id="14" name="내용 개체 틀 2">
            <a:extLst>
              <a:ext uri="{FF2B5EF4-FFF2-40B4-BE49-F238E27FC236}">
                <a16:creationId xmlns:a16="http://schemas.microsoft.com/office/drawing/2014/main" id="{17C3CCA8-56AC-4E71-BAC5-45843416564C}"/>
              </a:ext>
            </a:extLst>
          </p:cNvPr>
          <p:cNvSpPr txBox="1">
            <a:spLocks/>
          </p:cNvSpPr>
          <p:nvPr/>
        </p:nvSpPr>
        <p:spPr>
          <a:xfrm>
            <a:off x="6506962" y="1866184"/>
            <a:ext cx="5685038"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100" b="1" dirty="0">
                <a:solidFill>
                  <a:schemeClr val="bg1">
                    <a:lumMod val="65000"/>
                  </a:schemeClr>
                </a:solidFill>
                <a:highlight>
                  <a:srgbClr val="FFFF00"/>
                </a:highlight>
              </a:rPr>
              <a:t>RPN(Regin Proposal Network) + ROI pooling operation</a:t>
            </a:r>
          </a:p>
          <a:p>
            <a:r>
              <a:rPr lang="en-US" altLang="ko-KR" sz="1100" dirty="0">
                <a:solidFill>
                  <a:schemeClr val="bg1">
                    <a:lumMod val="65000"/>
                  </a:schemeClr>
                </a:solidFill>
              </a:rPr>
              <a:t>RPN</a:t>
            </a:r>
            <a:r>
              <a:rPr lang="ko-KR" altLang="en-US" sz="1100" dirty="0">
                <a:solidFill>
                  <a:schemeClr val="bg1">
                    <a:lumMod val="65000"/>
                  </a:schemeClr>
                </a:solidFill>
              </a:rPr>
              <a:t>이란</a:t>
            </a:r>
            <a:r>
              <a:rPr lang="en-US" altLang="ko-KR" sz="1100" dirty="0">
                <a:solidFill>
                  <a:schemeClr val="bg1">
                    <a:lumMod val="65000"/>
                  </a:schemeClr>
                </a:solidFill>
              </a:rPr>
              <a:t> Bounding Box </a:t>
            </a:r>
            <a:r>
              <a:rPr lang="ko-KR" altLang="en-US" sz="1100" dirty="0">
                <a:solidFill>
                  <a:schemeClr val="bg1">
                    <a:lumMod val="65000"/>
                  </a:schemeClr>
                </a:solidFill>
              </a:rPr>
              <a:t>후보군들을 검색하는 알고리즘</a:t>
            </a:r>
            <a:endParaRPr lang="en-US" altLang="ko-KR" sz="1100" dirty="0">
              <a:solidFill>
                <a:schemeClr val="bg1">
                  <a:lumMod val="65000"/>
                </a:schemeClr>
              </a:solidFill>
            </a:endParaRPr>
          </a:p>
          <a:p>
            <a:r>
              <a:rPr lang="ko-KR" altLang="en-US" sz="1100" dirty="0">
                <a:solidFill>
                  <a:schemeClr val="bg1">
                    <a:lumMod val="65000"/>
                  </a:schemeClr>
                </a:solidFill>
              </a:rPr>
              <a:t>그 </a:t>
            </a:r>
            <a:r>
              <a:rPr lang="ko-KR" altLang="en-US" sz="1100" dirty="0" err="1">
                <a:solidFill>
                  <a:schemeClr val="bg1">
                    <a:lumMod val="65000"/>
                  </a:schemeClr>
                </a:solidFill>
              </a:rPr>
              <a:t>후보군들로부터</a:t>
            </a:r>
            <a:r>
              <a:rPr lang="ko-KR" altLang="en-US" sz="1100" dirty="0">
                <a:solidFill>
                  <a:schemeClr val="bg1">
                    <a:lumMod val="65000"/>
                  </a:schemeClr>
                </a:solidFill>
              </a:rPr>
              <a:t> 분류를 위해 </a:t>
            </a:r>
            <a:r>
              <a:rPr lang="en-US" altLang="ko-KR" sz="1100" dirty="0">
                <a:solidFill>
                  <a:schemeClr val="bg1">
                    <a:lumMod val="65000"/>
                  </a:schemeClr>
                </a:solidFill>
              </a:rPr>
              <a:t>ROI pooling operation</a:t>
            </a:r>
            <a:r>
              <a:rPr lang="ko-KR" altLang="en-US" sz="1100" dirty="0">
                <a:solidFill>
                  <a:schemeClr val="bg1">
                    <a:lumMod val="65000"/>
                  </a:schemeClr>
                </a:solidFill>
              </a:rPr>
              <a:t>으로 </a:t>
            </a:r>
            <a:r>
              <a:rPr lang="ko-KR" altLang="en-US" sz="1100" dirty="0" err="1">
                <a:solidFill>
                  <a:schemeClr val="bg1">
                    <a:lumMod val="65000"/>
                  </a:schemeClr>
                </a:solidFill>
              </a:rPr>
              <a:t>특성맵을</a:t>
            </a:r>
            <a:r>
              <a:rPr lang="ko-KR" altLang="en-US" sz="1100" dirty="0">
                <a:solidFill>
                  <a:schemeClr val="bg1">
                    <a:lumMod val="65000"/>
                  </a:schemeClr>
                </a:solidFill>
              </a:rPr>
              <a:t> 추출 </a:t>
            </a:r>
          </a:p>
        </p:txBody>
      </p:sp>
      <p:pic>
        <p:nvPicPr>
          <p:cNvPr id="15" name="내용 개체 틀 4">
            <a:extLst>
              <a:ext uri="{FF2B5EF4-FFF2-40B4-BE49-F238E27FC236}">
                <a16:creationId xmlns:a16="http://schemas.microsoft.com/office/drawing/2014/main" id="{0B715F4A-CCD0-49DF-8170-CE8B3357EF82}"/>
              </a:ext>
            </a:extLst>
          </p:cNvPr>
          <p:cNvPicPr>
            <a:picLocks noChangeAspect="1"/>
          </p:cNvPicPr>
          <p:nvPr/>
        </p:nvPicPr>
        <p:blipFill rotWithShape="1">
          <a:blip r:embed="rId3">
            <a:extLst>
              <a:ext uri="{28A0092B-C50C-407E-A947-70E740481C1C}">
                <a14:useLocalDpi xmlns:a14="http://schemas.microsoft.com/office/drawing/2010/main" val="0"/>
              </a:ext>
            </a:extLst>
          </a:blip>
          <a:srcRect t="53733" b="5503"/>
          <a:stretch/>
        </p:blipFill>
        <p:spPr>
          <a:xfrm>
            <a:off x="1006113" y="2298273"/>
            <a:ext cx="5186710" cy="1218039"/>
          </a:xfrm>
          <a:prstGeom prst="rect">
            <a:avLst/>
          </a:prstGeom>
        </p:spPr>
      </p:pic>
      <p:sp>
        <p:nvSpPr>
          <p:cNvPr id="16" name="직사각형 15">
            <a:extLst>
              <a:ext uri="{FF2B5EF4-FFF2-40B4-BE49-F238E27FC236}">
                <a16:creationId xmlns:a16="http://schemas.microsoft.com/office/drawing/2014/main" id="{DEC31A1D-9AD9-41B3-AD2E-C7C5C8403138}"/>
              </a:ext>
            </a:extLst>
          </p:cNvPr>
          <p:cNvSpPr/>
          <p:nvPr/>
        </p:nvSpPr>
        <p:spPr>
          <a:xfrm>
            <a:off x="649580" y="414259"/>
            <a:ext cx="5802297" cy="6208483"/>
          </a:xfrm>
          <a:prstGeom prst="rect">
            <a:avLst/>
          </a:prstGeom>
          <a:noFill/>
          <a:ln w="38100">
            <a:solidFill>
              <a:srgbClr val="E4503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Object 2">
            <a:extLst>
              <a:ext uri="{FF2B5EF4-FFF2-40B4-BE49-F238E27FC236}">
                <a16:creationId xmlns:a16="http://schemas.microsoft.com/office/drawing/2014/main" id="{852BCB24-F222-409C-AA32-9396AF642C82}"/>
              </a:ext>
            </a:extLst>
          </p:cNvPr>
          <p:cNvSpPr txBox="1"/>
          <p:nvPr/>
        </p:nvSpPr>
        <p:spPr>
          <a:xfrm>
            <a:off x="5685039" y="6115987"/>
            <a:ext cx="6312692" cy="584775"/>
          </a:xfrm>
          <a:prstGeom prst="rect">
            <a:avLst/>
          </a:prstGeom>
          <a:solidFill>
            <a:srgbClr val="E4503C">
              <a:alpha val="19000"/>
            </a:srgbClr>
          </a:solidFill>
        </p:spPr>
        <p:txBody>
          <a:bodyPr wrap="square" rtlCol="0" anchor="t">
            <a:spAutoFit/>
          </a:bodyPr>
          <a:lstStyle/>
          <a:p>
            <a:pPr algn="ctr"/>
            <a:r>
              <a:rPr lang="ko-KR" altLang="en-US" sz="1600" b="1" kern="0" spc="667" dirty="0">
                <a:latin typeface="+mj-lt"/>
                <a:ea typeface="Malgun Gothic Semilight" panose="020B0502040204020203" pitchFamily="50" charset="-127"/>
                <a:cs typeface="Malgun Gothic Semilight" panose="020B0502040204020203" pitchFamily="50" charset="-127"/>
              </a:rPr>
              <a:t>따라서 </a:t>
            </a:r>
            <a:r>
              <a:rPr lang="en-US" altLang="ko-KR" sz="1600" b="1" kern="0" spc="667" dirty="0">
                <a:latin typeface="+mj-lt"/>
                <a:ea typeface="Malgun Gothic Semilight" panose="020B0502040204020203" pitchFamily="50" charset="-127"/>
                <a:cs typeface="Malgun Gothic Semilight" panose="020B0502040204020203" pitchFamily="50" charset="-127"/>
              </a:rPr>
              <a:t>one-stage detection</a:t>
            </a:r>
            <a:r>
              <a:rPr lang="ko-KR" altLang="en-US" sz="1600" b="1" kern="0" spc="667" dirty="0">
                <a:latin typeface="+mj-lt"/>
                <a:ea typeface="Malgun Gothic Semilight" panose="020B0502040204020203" pitchFamily="50" charset="-127"/>
                <a:cs typeface="Malgun Gothic Semilight" panose="020B0502040204020203" pitchFamily="50" charset="-127"/>
              </a:rPr>
              <a:t>의 모델로 객체 탐지 및 </a:t>
            </a:r>
            <a:r>
              <a:rPr lang="ko-KR" altLang="en-US" sz="1600" b="1" kern="0" spc="667" dirty="0" err="1">
                <a:latin typeface="+mj-lt"/>
                <a:ea typeface="Malgun Gothic Semilight" panose="020B0502040204020203" pitchFamily="50" charset="-127"/>
                <a:cs typeface="Malgun Gothic Semilight" panose="020B0502040204020203" pitchFamily="50" charset="-127"/>
              </a:rPr>
              <a:t>카운팅</a:t>
            </a:r>
            <a:r>
              <a:rPr lang="ko-KR" altLang="en-US" sz="1600" b="1" kern="0" spc="667" dirty="0">
                <a:latin typeface="+mj-lt"/>
                <a:ea typeface="Malgun Gothic Semilight" panose="020B0502040204020203" pitchFamily="50" charset="-127"/>
                <a:cs typeface="Malgun Gothic Semilight" panose="020B0502040204020203" pitchFamily="50" charset="-127"/>
              </a:rPr>
              <a:t> 모델을 구축하고자 한다</a:t>
            </a:r>
            <a:r>
              <a:rPr lang="en-US" altLang="ko-KR" sz="1600" b="1" kern="0" spc="667" dirty="0">
                <a:latin typeface="+mj-lt"/>
                <a:ea typeface="Malgun Gothic Semilight" panose="020B0502040204020203" pitchFamily="50" charset="-127"/>
                <a:cs typeface="Malgun Gothic Semilight" panose="020B0502040204020203" pitchFamily="50" charset="-127"/>
              </a:rPr>
              <a:t>.</a:t>
            </a:r>
            <a:endParaRPr lang="en-US" sz="1050" b="1" dirty="0">
              <a:latin typeface="+mj-lt"/>
              <a:ea typeface="Malgun Gothic Semilight" panose="020B0502040204020203" pitchFamily="50" charset="-127"/>
              <a:cs typeface="Malgun Gothic Semilight" panose="020B0502040204020203" pitchFamily="50" charset="-127"/>
            </a:endParaRPr>
          </a:p>
        </p:txBody>
      </p:sp>
      <p:sp>
        <p:nvSpPr>
          <p:cNvPr id="18" name="Object 2">
            <a:extLst>
              <a:ext uri="{FF2B5EF4-FFF2-40B4-BE49-F238E27FC236}">
                <a16:creationId xmlns:a16="http://schemas.microsoft.com/office/drawing/2014/main" id="{DF5CCA12-5541-4BB2-B114-73030FE0CBF7}"/>
              </a:ext>
            </a:extLst>
          </p:cNvPr>
          <p:cNvSpPr txBox="1"/>
          <p:nvPr/>
        </p:nvSpPr>
        <p:spPr>
          <a:xfrm>
            <a:off x="372824" y="-124469"/>
            <a:ext cx="1426266" cy="1478476"/>
          </a:xfrm>
          <a:prstGeom prst="rect">
            <a:avLst/>
          </a:prstGeom>
          <a:noFill/>
        </p:spPr>
        <p:txBody>
          <a:bodyPr wrap="square" rtlCol="0" anchor="t">
            <a:spAutoFit/>
          </a:bodyPr>
          <a:lstStyle/>
          <a:p>
            <a:pPr marL="285750" indent="-285750" algn="ctr">
              <a:buFont typeface="Wingdings" panose="05000000000000000000" pitchFamily="2" charset="2"/>
              <a:buChar char="ü"/>
            </a:pPr>
            <a:r>
              <a:rPr lang="ko-KR" altLang="en-US" sz="8800" b="1" dirty="0">
                <a:solidFill>
                  <a:srgbClr val="E4503C"/>
                </a:solidFill>
                <a:latin typeface="S-Core Dream 7 ExtraBold" panose="020B0803030302020204" pitchFamily="34" charset="-127"/>
                <a:ea typeface="S-Core Dream 7 ExtraBold" panose="020B0803030302020204" pitchFamily="34" charset="-127"/>
              </a:rPr>
              <a:t>  </a:t>
            </a:r>
            <a:endParaRPr lang="en-US" sz="8800" b="1" dirty="0">
              <a:solidFill>
                <a:srgbClr val="E4503C"/>
              </a:solidFill>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2657680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61754E7-7173-49B5-B775-F00777382555}"/>
              </a:ext>
            </a:extLst>
          </p:cNvPr>
          <p:cNvSpPr/>
          <p:nvPr/>
        </p:nvSpPr>
        <p:spPr>
          <a:xfrm>
            <a:off x="553115" y="5279907"/>
            <a:ext cx="5756995" cy="276999"/>
          </a:xfrm>
          <a:prstGeom prst="rect">
            <a:avLst/>
          </a:prstGeom>
        </p:spPr>
        <p:txBody>
          <a:bodyPr wrap="square">
            <a:spAutoFit/>
          </a:bodyPr>
          <a:lstStyle/>
          <a:p>
            <a:pPr algn="ct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&lt;</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사진</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6&gt; Accuracy</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and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speed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on</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VOC</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207</a:t>
            </a:r>
          </a:p>
        </p:txBody>
      </p:sp>
      <p:sp>
        <p:nvSpPr>
          <p:cNvPr id="21" name="직사각형 20">
            <a:extLst>
              <a:ext uri="{FF2B5EF4-FFF2-40B4-BE49-F238E27FC236}">
                <a16:creationId xmlns:a16="http://schemas.microsoft.com/office/drawing/2014/main" id="{4CE48F68-8C12-4C29-8848-6264A3A2163C}"/>
              </a:ext>
            </a:extLst>
          </p:cNvPr>
          <p:cNvSpPr/>
          <p:nvPr/>
        </p:nvSpPr>
        <p:spPr>
          <a:xfrm>
            <a:off x="1" y="6395260"/>
            <a:ext cx="12192000" cy="430887"/>
          </a:xfrm>
          <a:prstGeom prst="rect">
            <a:avLst/>
          </a:prstGeom>
        </p:spPr>
        <p:txBody>
          <a:bodyPr wrap="square">
            <a:spAutoFit/>
          </a:bodyPr>
          <a:lstStyle/>
          <a:p>
            <a:pPr algn="r"/>
            <a:r>
              <a:rPr lang="ko-KR" altLang="en-US"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algn="r"/>
            <a:r>
              <a:rPr lang="en-US" altLang="ko-KR" sz="1100" dirty="0">
                <a:latin typeface="+mj-lt"/>
                <a:ea typeface="Malgun Gothic Semilight" panose="020B0502040204020203" pitchFamily="50" charset="-127"/>
                <a:cs typeface="Malgun Gothic Semilight" panose="020B0502040204020203" pitchFamily="50" charset="-127"/>
              </a:rPr>
              <a:t>Joseph Redmon Ali Farhadi , </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a:t>
            </a:r>
            <a:r>
              <a:rPr lang="en-US" altLang="ko-KR" sz="1100" dirty="0">
                <a:latin typeface="+mj-lt"/>
                <a:ea typeface="Malgun Gothic Semilight" panose="020B0502040204020203" pitchFamily="50" charset="-127"/>
                <a:cs typeface="Malgun Gothic Semilight" panose="020B0502040204020203" pitchFamily="50" charset="-127"/>
              </a:rPr>
              <a:t> YOLOv3: An Incremental Improvement </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a:t>
            </a:r>
            <a:r>
              <a:rPr lang="en-US" altLang="ko-KR"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 2018</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년</a:t>
            </a:r>
            <a:r>
              <a:rPr lang="en-US" altLang="ko-KR"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 </a:t>
            </a:r>
            <a:r>
              <a:rPr lang="en-US" altLang="ko-KR" sz="1100" kern="0" dirty="0">
                <a:solidFill>
                  <a:srgbClr val="000000"/>
                </a:solidFill>
                <a:latin typeface="+mj-lt"/>
                <a:ea typeface="Malgun Gothic Semilight" panose="020B0502040204020203" pitchFamily="50" charset="-127"/>
                <a:cs typeface="Malgun Gothic Semilight" panose="020B0502040204020203" pitchFamily="50" charset="-127"/>
              </a:rPr>
              <a:t>p1</a:t>
            </a:r>
            <a:endPar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endParaRPr>
          </a:p>
        </p:txBody>
      </p:sp>
      <p:sp>
        <p:nvSpPr>
          <p:cNvPr id="12" name="직사각형 11">
            <a:extLst>
              <a:ext uri="{FF2B5EF4-FFF2-40B4-BE49-F238E27FC236}">
                <a16:creationId xmlns:a16="http://schemas.microsoft.com/office/drawing/2014/main" id="{1C819592-81E2-4797-9AB6-4ED86B036828}"/>
              </a:ext>
            </a:extLst>
          </p:cNvPr>
          <p:cNvSpPr/>
          <p:nvPr/>
        </p:nvSpPr>
        <p:spPr>
          <a:xfrm>
            <a:off x="6575298" y="2453073"/>
            <a:ext cx="5211308" cy="2031325"/>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1-stage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방법의 대표적인 모델로는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retinaNet</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ssd</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가 있다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라티나넷은</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mAP</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성능은 매우 좋은 반면에 추론시간이 매우 길다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Ssd</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의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mAP</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값은 비슷하지만</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속도 부분에서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3</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배 더 빠른 것을 확인할 수 있다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pic>
        <p:nvPicPr>
          <p:cNvPr id="22" name="그림 21">
            <a:extLst>
              <a:ext uri="{FF2B5EF4-FFF2-40B4-BE49-F238E27FC236}">
                <a16:creationId xmlns:a16="http://schemas.microsoft.com/office/drawing/2014/main" id="{CA8BB113-FE8C-4088-8AA9-0B5D3D0F7733}"/>
              </a:ext>
            </a:extLst>
          </p:cNvPr>
          <p:cNvPicPr>
            <a:picLocks noChangeAspect="1"/>
          </p:cNvPicPr>
          <p:nvPr/>
        </p:nvPicPr>
        <p:blipFill>
          <a:blip r:embed="rId3"/>
          <a:stretch>
            <a:fillRect/>
          </a:stretch>
        </p:blipFill>
        <p:spPr>
          <a:xfrm>
            <a:off x="553116" y="2165304"/>
            <a:ext cx="5756996" cy="3107603"/>
          </a:xfrm>
          <a:prstGeom prst="rect">
            <a:avLst/>
          </a:prstGeom>
          <a:ln w="6350">
            <a:solidFill>
              <a:schemeClr val="tx1"/>
            </a:solidFill>
          </a:ln>
        </p:spPr>
      </p:pic>
      <p:sp>
        <p:nvSpPr>
          <p:cNvPr id="13" name="Object 3">
            <a:extLst>
              <a:ext uri="{FF2B5EF4-FFF2-40B4-BE49-F238E27FC236}">
                <a16:creationId xmlns:a16="http://schemas.microsoft.com/office/drawing/2014/main" id="{ACBC5493-823E-4A4F-97C7-781C3351325B}"/>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c. Yolo </a:t>
            </a:r>
            <a:r>
              <a:rPr lang="ko-KR" altLang="en-US" sz="1200" kern="0" spc="400" dirty="0">
                <a:latin typeface="S-Core Dream 4 Regular" panose="020B0503030302020204" pitchFamily="34" charset="-127"/>
                <a:ea typeface="S-Core Dream 4 Regular" panose="020B0503030302020204" pitchFamily="34" charset="-127"/>
              </a:rPr>
              <a:t>모델 선택</a:t>
            </a:r>
            <a:endParaRPr lang="en-US" sz="1200" dirty="0">
              <a:latin typeface="S-Core Dream 4 Regular" panose="020B0503030302020204" pitchFamily="34" charset="-127"/>
              <a:ea typeface="S-Core Dream 4 Regular" panose="020B0503030302020204" pitchFamily="34" charset="-127"/>
            </a:endParaRPr>
          </a:p>
        </p:txBody>
      </p:sp>
      <p:sp>
        <p:nvSpPr>
          <p:cNvPr id="14" name="Object 2">
            <a:extLst>
              <a:ext uri="{FF2B5EF4-FFF2-40B4-BE49-F238E27FC236}">
                <a16:creationId xmlns:a16="http://schemas.microsoft.com/office/drawing/2014/main" id="{8C048192-1B21-44C7-B927-865844B4D7E1}"/>
              </a:ext>
            </a:extLst>
          </p:cNvPr>
          <p:cNvSpPr txBox="1"/>
          <p:nvPr/>
        </p:nvSpPr>
        <p:spPr>
          <a:xfrm>
            <a:off x="6666216" y="4962285"/>
            <a:ext cx="5211308" cy="738664"/>
          </a:xfrm>
          <a:prstGeom prst="rect">
            <a:avLst/>
          </a:prstGeom>
          <a:solidFill>
            <a:srgbClr val="E4503C">
              <a:alpha val="19000"/>
            </a:srgbClr>
          </a:solidFill>
        </p:spPr>
        <p:txBody>
          <a:bodyPr wrap="square" rtlCol="0" anchor="t">
            <a:spAutoFit/>
          </a:bodyPr>
          <a:lstStyle/>
          <a:p>
            <a:pPr algn="ctr"/>
            <a:r>
              <a:rPr lang="ko-KR" altLang="en-US" sz="1400" b="1" kern="0" spc="667" dirty="0">
                <a:latin typeface="+mj-lt"/>
                <a:ea typeface="Malgun Gothic Semilight" panose="020B0502040204020203" pitchFamily="50" charset="-127"/>
                <a:cs typeface="Malgun Gothic Semilight" panose="020B0502040204020203" pitchFamily="50" charset="-127"/>
              </a:rPr>
              <a:t>따라서 </a:t>
            </a:r>
            <a:r>
              <a:rPr lang="en-US" altLang="ko-KR" sz="1400" b="1" kern="0" spc="667" dirty="0">
                <a:latin typeface="+mj-lt"/>
                <a:ea typeface="Malgun Gothic Semilight" panose="020B0502040204020203" pitchFamily="50" charset="-127"/>
                <a:cs typeface="Malgun Gothic Semilight" panose="020B0502040204020203" pitchFamily="50" charset="-127"/>
              </a:rPr>
              <a:t>One-stage detection</a:t>
            </a:r>
            <a:r>
              <a:rPr lang="ko-KR" altLang="en-US" sz="1400" b="1" kern="0" spc="667" dirty="0">
                <a:latin typeface="+mj-lt"/>
                <a:ea typeface="Malgun Gothic Semilight" panose="020B0502040204020203" pitchFamily="50" charset="-127"/>
                <a:cs typeface="Malgun Gothic Semilight" panose="020B0502040204020203" pitchFamily="50" charset="-127"/>
              </a:rPr>
              <a:t> 모델 중</a:t>
            </a:r>
            <a:r>
              <a:rPr lang="en-US" altLang="ko-KR" sz="1400" b="1" kern="0" spc="667" dirty="0">
                <a:latin typeface="+mj-lt"/>
                <a:ea typeface="Malgun Gothic Semilight" panose="020B0502040204020203" pitchFamily="50" charset="-127"/>
                <a:cs typeface="Malgun Gothic Semilight" panose="020B0502040204020203" pitchFamily="50" charset="-127"/>
              </a:rPr>
              <a:t>, YOLO </a:t>
            </a:r>
            <a:r>
              <a:rPr lang="ko-KR" altLang="en-US" sz="1400" b="1" kern="0" spc="667" dirty="0">
                <a:latin typeface="+mj-lt"/>
                <a:ea typeface="Malgun Gothic Semilight" panose="020B0502040204020203" pitchFamily="50" charset="-127"/>
                <a:cs typeface="Malgun Gothic Semilight" panose="020B0502040204020203" pitchFamily="50" charset="-127"/>
              </a:rPr>
              <a:t>모델을 사용하여 객체 탐지 및 </a:t>
            </a:r>
            <a:r>
              <a:rPr lang="ko-KR" altLang="en-US" sz="1400" b="1" kern="0" spc="667" dirty="0" err="1">
                <a:latin typeface="+mj-lt"/>
                <a:ea typeface="Malgun Gothic Semilight" panose="020B0502040204020203" pitchFamily="50" charset="-127"/>
                <a:cs typeface="Malgun Gothic Semilight" panose="020B0502040204020203" pitchFamily="50" charset="-127"/>
              </a:rPr>
              <a:t>카운팅</a:t>
            </a:r>
            <a:r>
              <a:rPr lang="ko-KR" altLang="en-US" sz="1400" b="1" kern="0" spc="667" dirty="0">
                <a:latin typeface="+mj-lt"/>
                <a:ea typeface="Malgun Gothic Semilight" panose="020B0502040204020203" pitchFamily="50" charset="-127"/>
                <a:cs typeface="Malgun Gothic Semilight" panose="020B0502040204020203" pitchFamily="50" charset="-127"/>
              </a:rPr>
              <a:t> 모델을 구축하고자 한다</a:t>
            </a:r>
            <a:r>
              <a:rPr lang="en-US" altLang="ko-KR" sz="1400" b="1" kern="0" spc="667" dirty="0">
                <a:latin typeface="+mj-lt"/>
                <a:ea typeface="Malgun Gothic Semilight" panose="020B0502040204020203" pitchFamily="50" charset="-127"/>
                <a:cs typeface="Malgun Gothic Semilight" panose="020B0502040204020203" pitchFamily="50" charset="-127"/>
              </a:rPr>
              <a:t>.</a:t>
            </a:r>
            <a:endParaRPr lang="en-US" sz="1000" b="1" dirty="0">
              <a:latin typeface="+mj-lt"/>
              <a:ea typeface="Malgun Gothic Semilight" panose="020B0502040204020203" pitchFamily="50" charset="-127"/>
              <a:cs typeface="Malgun Gothic Semilight" panose="020B0502040204020203" pitchFamily="50" charset="-127"/>
            </a:endParaRPr>
          </a:p>
        </p:txBody>
      </p:sp>
      <p:sp>
        <p:nvSpPr>
          <p:cNvPr id="9" name="Object 2">
            <a:extLst>
              <a:ext uri="{FF2B5EF4-FFF2-40B4-BE49-F238E27FC236}">
                <a16:creationId xmlns:a16="http://schemas.microsoft.com/office/drawing/2014/main" id="{1684B111-8217-4C26-8E58-5123B238EED1}"/>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317867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4CE48F68-8C12-4C29-8848-6264A3A2163C}"/>
              </a:ext>
            </a:extLst>
          </p:cNvPr>
          <p:cNvSpPr/>
          <p:nvPr/>
        </p:nvSpPr>
        <p:spPr>
          <a:xfrm>
            <a:off x="1" y="6218988"/>
            <a:ext cx="12192000" cy="600164"/>
          </a:xfrm>
          <a:prstGeom prst="rect">
            <a:avLst/>
          </a:prstGeom>
        </p:spPr>
        <p:txBody>
          <a:bodyPr wrap="square">
            <a:spAutoFit/>
          </a:bodyPr>
          <a:lstStyle/>
          <a:p>
            <a:pPr algn="r"/>
            <a:r>
              <a:rPr lang="ko-KR" altLang="en-US"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algn="r"/>
            <a:r>
              <a:rPr lang="en-US" altLang="ko-KR" sz="1100" dirty="0">
                <a:latin typeface="+mj-lt"/>
                <a:ea typeface="Malgun Gothic Semilight" panose="020B0502040204020203" pitchFamily="50" charset="-127"/>
                <a:cs typeface="Malgun Gothic Semilight" panose="020B0502040204020203" pitchFamily="50" charset="-127"/>
                <a:hlinkClick r:id="rId3"/>
              </a:rPr>
              <a:t>https://www.koreascience.or.kr/article/JAKO201909358629535.pdf</a:t>
            </a:r>
            <a:endParaRPr lang="en-US" altLang="ko-KR" sz="1100" dirty="0">
              <a:latin typeface="+mj-lt"/>
              <a:ea typeface="Malgun Gothic Semilight" panose="020B0502040204020203" pitchFamily="50" charset="-127"/>
              <a:cs typeface="Malgun Gothic Semilight" panose="020B0502040204020203" pitchFamily="50" charset="-127"/>
            </a:endParaRPr>
          </a:p>
          <a:p>
            <a:pPr algn="r"/>
            <a:r>
              <a:rPr lang="en-US" altLang="ko-KR" sz="1100" dirty="0">
                <a:effectLst/>
                <a:latin typeface="+mj-lt"/>
                <a:ea typeface="Malgun Gothic Semilight" panose="020B0502040204020203" pitchFamily="50" charset="-127"/>
                <a:cs typeface="Malgun Gothic Semilight" panose="020B0502040204020203" pitchFamily="50" charset="-127"/>
                <a:hlinkClick r:id="rId4"/>
              </a:rPr>
              <a:t>https://medium.com/machine-learning-world/tutorial-making-road-traffic-counting-app-based-on-computer-vision-and-opencv-166937911660</a:t>
            </a:r>
            <a:endParaRPr lang="en-US" altLang="ko-KR" sz="1100" dirty="0">
              <a:effectLst/>
              <a:latin typeface="+mj-lt"/>
              <a:ea typeface="Malgun Gothic Semilight" panose="020B0502040204020203" pitchFamily="50" charset="-127"/>
              <a:cs typeface="Malgun Gothic Semilight" panose="020B0502040204020203" pitchFamily="50" charset="-127"/>
            </a:endParaRPr>
          </a:p>
        </p:txBody>
      </p:sp>
      <p:sp>
        <p:nvSpPr>
          <p:cNvPr id="12" name="직사각형 11">
            <a:extLst>
              <a:ext uri="{FF2B5EF4-FFF2-40B4-BE49-F238E27FC236}">
                <a16:creationId xmlns:a16="http://schemas.microsoft.com/office/drawing/2014/main" id="{1C819592-81E2-4797-9AB6-4ED86B036828}"/>
              </a:ext>
            </a:extLst>
          </p:cNvPr>
          <p:cNvSpPr/>
          <p:nvPr/>
        </p:nvSpPr>
        <p:spPr>
          <a:xfrm>
            <a:off x="771181" y="5214611"/>
            <a:ext cx="11005850" cy="1169551"/>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해당 사진에서도 확인할 수 있듯이</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cctv</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는 보통 위치가 고정되어 있다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촬영되는 화면에서 항상 같은 위치를 보여준다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Background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subsraction</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algorithms</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적용한다면 좀 더 빠른 성능의 객체 검출을 통해서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real time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에 알맞은 부드러운 영상으로 </a:t>
            </a: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볼 수 있을 것으로 예상한다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13" name="Object 3">
            <a:extLst>
              <a:ext uri="{FF2B5EF4-FFF2-40B4-BE49-F238E27FC236}">
                <a16:creationId xmlns:a16="http://schemas.microsoft.com/office/drawing/2014/main" id="{ACBC5493-823E-4A4F-97C7-781C3351325B}"/>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d. </a:t>
            </a:r>
            <a:r>
              <a:rPr lang="ko-KR" altLang="en-US" sz="1200" kern="0" spc="400" dirty="0">
                <a:latin typeface="S-Core Dream 4 Regular" panose="020B0503030302020204" pitchFamily="34" charset="-127"/>
                <a:ea typeface="S-Core Dream 4 Regular" panose="020B0503030302020204" pitchFamily="34" charset="-127"/>
              </a:rPr>
              <a:t>모델의 성능을 높이기 위한 다양한 활용 방안</a:t>
            </a:r>
            <a:endParaRPr lang="en-US" sz="1200" dirty="0">
              <a:latin typeface="S-Core Dream 4 Regular" panose="020B0503030302020204" pitchFamily="34" charset="-127"/>
              <a:ea typeface="S-Core Dream 4 Regular" panose="020B0503030302020204" pitchFamily="34" charset="-127"/>
            </a:endParaRPr>
          </a:p>
        </p:txBody>
      </p:sp>
      <p:grpSp>
        <p:nvGrpSpPr>
          <p:cNvPr id="2" name="그룹 1">
            <a:extLst>
              <a:ext uri="{FF2B5EF4-FFF2-40B4-BE49-F238E27FC236}">
                <a16:creationId xmlns:a16="http://schemas.microsoft.com/office/drawing/2014/main" id="{29F4DDE1-9CD9-4351-9EA9-B14CD643D323}"/>
              </a:ext>
            </a:extLst>
          </p:cNvPr>
          <p:cNvGrpSpPr/>
          <p:nvPr/>
        </p:nvGrpSpPr>
        <p:grpSpPr>
          <a:xfrm>
            <a:off x="8480618" y="3009648"/>
            <a:ext cx="3400403" cy="1924193"/>
            <a:chOff x="2176952" y="3010342"/>
            <a:chExt cx="3553585" cy="2005605"/>
          </a:xfrm>
        </p:grpSpPr>
        <p:pic>
          <p:nvPicPr>
            <p:cNvPr id="9" name="그림 8">
              <a:extLst>
                <a:ext uri="{FF2B5EF4-FFF2-40B4-BE49-F238E27FC236}">
                  <a16:creationId xmlns:a16="http://schemas.microsoft.com/office/drawing/2014/main" id="{253DDFAC-69F4-4E25-B317-2987BFF834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6952" y="3018112"/>
              <a:ext cx="3553585" cy="1997835"/>
            </a:xfrm>
            <a:prstGeom prst="rect">
              <a:avLst/>
            </a:prstGeom>
          </p:spPr>
        </p:pic>
        <p:sp>
          <p:nvSpPr>
            <p:cNvPr id="10" name="직사각형 9">
              <a:extLst>
                <a:ext uri="{FF2B5EF4-FFF2-40B4-BE49-F238E27FC236}">
                  <a16:creationId xmlns:a16="http://schemas.microsoft.com/office/drawing/2014/main" id="{BDA62C90-D47C-4305-85F1-603796BAE262}"/>
                </a:ext>
              </a:extLst>
            </p:cNvPr>
            <p:cNvSpPr/>
            <p:nvPr/>
          </p:nvSpPr>
          <p:spPr>
            <a:xfrm>
              <a:off x="2176952" y="3010342"/>
              <a:ext cx="1366755" cy="738129"/>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5" name="직사각형 14">
              <a:extLst>
                <a:ext uri="{FF2B5EF4-FFF2-40B4-BE49-F238E27FC236}">
                  <a16:creationId xmlns:a16="http://schemas.microsoft.com/office/drawing/2014/main" id="{0F657E09-5DBF-4036-AE04-61072F1F6201}"/>
                </a:ext>
              </a:extLst>
            </p:cNvPr>
            <p:cNvSpPr/>
            <p:nvPr/>
          </p:nvSpPr>
          <p:spPr>
            <a:xfrm>
              <a:off x="2176952" y="3748472"/>
              <a:ext cx="478113" cy="52934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6" name="직사각형 15">
              <a:extLst>
                <a:ext uri="{FF2B5EF4-FFF2-40B4-BE49-F238E27FC236}">
                  <a16:creationId xmlns:a16="http://schemas.microsoft.com/office/drawing/2014/main" id="{4624F621-9F4D-4B01-AA9B-23562F263F70}"/>
                </a:ext>
              </a:extLst>
            </p:cNvPr>
            <p:cNvSpPr/>
            <p:nvPr/>
          </p:nvSpPr>
          <p:spPr>
            <a:xfrm>
              <a:off x="3543707" y="3018112"/>
              <a:ext cx="2186830" cy="49149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17" name="직사각형 16">
              <a:extLst>
                <a:ext uri="{FF2B5EF4-FFF2-40B4-BE49-F238E27FC236}">
                  <a16:creationId xmlns:a16="http://schemas.microsoft.com/office/drawing/2014/main" id="{F4930CBE-48B0-4DBC-A79D-283F8FD1E398}"/>
                </a:ext>
              </a:extLst>
            </p:cNvPr>
            <p:cNvSpPr/>
            <p:nvPr/>
          </p:nvSpPr>
          <p:spPr>
            <a:xfrm>
              <a:off x="4910461" y="3502727"/>
              <a:ext cx="820075" cy="775091"/>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pic>
        <p:nvPicPr>
          <p:cNvPr id="18" name="그림 17">
            <a:extLst>
              <a:ext uri="{FF2B5EF4-FFF2-40B4-BE49-F238E27FC236}">
                <a16:creationId xmlns:a16="http://schemas.microsoft.com/office/drawing/2014/main" id="{47023C64-920A-4389-99F4-B22BED1DA7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9360" y="3022125"/>
            <a:ext cx="3400403" cy="1911716"/>
          </a:xfrm>
          <a:prstGeom prst="rect">
            <a:avLst/>
          </a:prstGeom>
        </p:spPr>
      </p:pic>
      <p:pic>
        <p:nvPicPr>
          <p:cNvPr id="19" name="그림 18">
            <a:extLst>
              <a:ext uri="{FF2B5EF4-FFF2-40B4-BE49-F238E27FC236}">
                <a16:creationId xmlns:a16="http://schemas.microsoft.com/office/drawing/2014/main" id="{8134F465-91F6-455B-9055-8D22E4C875DC}"/>
              </a:ext>
            </a:extLst>
          </p:cNvPr>
          <p:cNvPicPr>
            <a:picLocks noChangeAspect="1"/>
          </p:cNvPicPr>
          <p:nvPr/>
        </p:nvPicPr>
        <p:blipFill>
          <a:blip r:embed="rId6"/>
          <a:stretch>
            <a:fillRect/>
          </a:stretch>
        </p:blipFill>
        <p:spPr>
          <a:xfrm>
            <a:off x="384540" y="1457351"/>
            <a:ext cx="4284565" cy="2420585"/>
          </a:xfrm>
          <a:prstGeom prst="rect">
            <a:avLst/>
          </a:prstGeom>
          <a:ln w="6350">
            <a:solidFill>
              <a:schemeClr val="tx1"/>
            </a:solidFill>
          </a:ln>
        </p:spPr>
      </p:pic>
      <p:cxnSp>
        <p:nvCxnSpPr>
          <p:cNvPr id="7" name="직선 연결선 6">
            <a:extLst>
              <a:ext uri="{FF2B5EF4-FFF2-40B4-BE49-F238E27FC236}">
                <a16:creationId xmlns:a16="http://schemas.microsoft.com/office/drawing/2014/main" id="{72F7EF0B-00D4-4917-8688-557EDC1F8214}"/>
              </a:ext>
            </a:extLst>
          </p:cNvPr>
          <p:cNvCxnSpPr>
            <a:cxnSpLocks/>
          </p:cNvCxnSpPr>
          <p:nvPr/>
        </p:nvCxnSpPr>
        <p:spPr>
          <a:xfrm>
            <a:off x="4669105" y="2093203"/>
            <a:ext cx="5511714" cy="0"/>
          </a:xfrm>
          <a:prstGeom prst="line">
            <a:avLst/>
          </a:prstGeom>
        </p:spPr>
        <p:style>
          <a:lnRef idx="1">
            <a:schemeClr val="dk1"/>
          </a:lnRef>
          <a:fillRef idx="0">
            <a:schemeClr val="dk1"/>
          </a:fillRef>
          <a:effectRef idx="0">
            <a:schemeClr val="dk1"/>
          </a:effectRef>
          <a:fontRef idx="minor">
            <a:schemeClr val="tx1"/>
          </a:fontRef>
        </p:style>
      </p:cxnSp>
      <p:cxnSp>
        <p:nvCxnSpPr>
          <p:cNvPr id="24" name="직선 화살표 연결선 23">
            <a:extLst>
              <a:ext uri="{FF2B5EF4-FFF2-40B4-BE49-F238E27FC236}">
                <a16:creationId xmlns:a16="http://schemas.microsoft.com/office/drawing/2014/main" id="{63B3BB73-2FB4-422B-A4E9-42293DC3EBDA}"/>
              </a:ext>
            </a:extLst>
          </p:cNvPr>
          <p:cNvCxnSpPr>
            <a:endCxn id="18" idx="0"/>
          </p:cNvCxnSpPr>
          <p:nvPr/>
        </p:nvCxnSpPr>
        <p:spPr>
          <a:xfrm>
            <a:off x="6519561" y="2093203"/>
            <a:ext cx="1" cy="9289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C9A6A247-DD2A-4A8D-92E2-A6084438AA0A}"/>
              </a:ext>
            </a:extLst>
          </p:cNvPr>
          <p:cNvCxnSpPr/>
          <p:nvPr/>
        </p:nvCxnSpPr>
        <p:spPr>
          <a:xfrm>
            <a:off x="10180819" y="2093203"/>
            <a:ext cx="0" cy="916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8" name="그림 27">
            <a:extLst>
              <a:ext uri="{FF2B5EF4-FFF2-40B4-BE49-F238E27FC236}">
                <a16:creationId xmlns:a16="http://schemas.microsoft.com/office/drawing/2014/main" id="{110295BD-C383-4A78-8CD7-8037A4FA7A45}"/>
              </a:ext>
            </a:extLst>
          </p:cNvPr>
          <p:cNvPicPr>
            <a:picLocks noChangeAspect="1"/>
          </p:cNvPicPr>
          <p:nvPr/>
        </p:nvPicPr>
        <p:blipFill>
          <a:blip r:embed="rId7"/>
          <a:stretch>
            <a:fillRect/>
          </a:stretch>
        </p:blipFill>
        <p:spPr>
          <a:xfrm>
            <a:off x="2059767" y="3573103"/>
            <a:ext cx="2384369" cy="1357575"/>
          </a:xfrm>
          <a:prstGeom prst="rect">
            <a:avLst/>
          </a:prstGeom>
        </p:spPr>
      </p:pic>
      <p:sp>
        <p:nvSpPr>
          <p:cNvPr id="30" name="TextBox 29">
            <a:extLst>
              <a:ext uri="{FF2B5EF4-FFF2-40B4-BE49-F238E27FC236}">
                <a16:creationId xmlns:a16="http://schemas.microsoft.com/office/drawing/2014/main" id="{5E304A2E-54BE-4811-B87E-5C2172637996}"/>
              </a:ext>
            </a:extLst>
          </p:cNvPr>
          <p:cNvSpPr txBox="1"/>
          <p:nvPr/>
        </p:nvSpPr>
        <p:spPr>
          <a:xfrm>
            <a:off x="421725" y="4885528"/>
            <a:ext cx="4247380" cy="292855"/>
          </a:xfrm>
          <a:prstGeom prst="rect">
            <a:avLst/>
          </a:prstGeom>
          <a:noFill/>
        </p:spPr>
        <p:txBody>
          <a:bodyPr wrap="square">
            <a:spAutoFit/>
          </a:bodyPr>
          <a:lstStyle/>
          <a:p>
            <a:pPr algn="ctr">
              <a:lnSpc>
                <a:spcPct val="120000"/>
              </a:lnSpc>
            </a:pPr>
            <a:r>
              <a:rPr lang="ko-KR" altLang="en-US" sz="1200" dirty="0">
                <a:latin typeface="+mj-lt"/>
                <a:ea typeface="Malgun Gothic Semilight" panose="020B0502040204020203" pitchFamily="50" charset="-127"/>
                <a:cs typeface="Malgun Gothic Semilight" panose="020B0502040204020203" pitchFamily="50" charset="-127"/>
              </a:rPr>
              <a:t>초고속 </a:t>
            </a:r>
            <a:r>
              <a:rPr lang="en-US" altLang="ko-KR" sz="1200" dirty="0">
                <a:latin typeface="+mj-lt"/>
                <a:ea typeface="Malgun Gothic Semilight" panose="020B0502040204020203" pitchFamily="50" charset="-127"/>
                <a:cs typeface="Malgun Gothic Semilight" panose="020B0502040204020203" pitchFamily="50" charset="-127"/>
              </a:rPr>
              <a:t>MOG </a:t>
            </a:r>
            <a:r>
              <a:rPr lang="ko-KR" altLang="en-US" sz="1200" dirty="0">
                <a:latin typeface="+mj-lt"/>
                <a:ea typeface="Malgun Gothic Semilight" panose="020B0502040204020203" pitchFamily="50" charset="-127"/>
                <a:cs typeface="Malgun Gothic Semilight" panose="020B0502040204020203" pitchFamily="50" charset="-127"/>
              </a:rPr>
              <a:t>기반 배경 제거 알고리즘</a:t>
            </a:r>
            <a:endParaRPr lang="en-US" altLang="ko-KR" sz="1200" dirty="0">
              <a:latin typeface="+mj-lt"/>
              <a:ea typeface="Malgun Gothic Semilight" panose="020B0502040204020203" pitchFamily="50" charset="-127"/>
              <a:cs typeface="Malgun Gothic Semilight" panose="020B0502040204020203" pitchFamily="50" charset="-127"/>
            </a:endParaRPr>
          </a:p>
        </p:txBody>
      </p:sp>
      <p:sp>
        <p:nvSpPr>
          <p:cNvPr id="20" name="Object 2">
            <a:extLst>
              <a:ext uri="{FF2B5EF4-FFF2-40B4-BE49-F238E27FC236}">
                <a16:creationId xmlns:a16="http://schemas.microsoft.com/office/drawing/2014/main" id="{D5D796DC-00D1-4ED1-88D3-54BF1EBD3922}"/>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129193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1C819592-81E2-4797-9AB6-4ED86B036828}"/>
              </a:ext>
            </a:extLst>
          </p:cNvPr>
          <p:cNvSpPr/>
          <p:nvPr/>
        </p:nvSpPr>
        <p:spPr>
          <a:xfrm>
            <a:off x="10861" y="5176780"/>
            <a:ext cx="3983623" cy="1169551"/>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이전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피피티에서</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설명한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Open cv</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에서 적용하는 기법으로 배경 제거 후</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영역을 잡고 그 영역을 통과하는 경우나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ROI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라인을 통과하는 경우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카운팅을</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실시한다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13" name="Object 3">
            <a:extLst>
              <a:ext uri="{FF2B5EF4-FFF2-40B4-BE49-F238E27FC236}">
                <a16:creationId xmlns:a16="http://schemas.microsoft.com/office/drawing/2014/main" id="{ACBC5493-823E-4A4F-97C7-781C3351325B}"/>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d. </a:t>
            </a:r>
            <a:r>
              <a:rPr lang="ko-KR" altLang="en-US" sz="1200" kern="0" spc="400" dirty="0">
                <a:latin typeface="S-Core Dream 4 Regular" panose="020B0503030302020204" pitchFamily="34" charset="-127"/>
                <a:ea typeface="S-Core Dream 4 Regular" panose="020B0503030302020204" pitchFamily="34" charset="-127"/>
              </a:rPr>
              <a:t>모델의 성능을 높이기 위한 다양한 활용 방안</a:t>
            </a:r>
            <a:endParaRPr lang="en-US" sz="1200" dirty="0">
              <a:latin typeface="S-Core Dream 4 Regular" panose="020B0503030302020204" pitchFamily="34" charset="-127"/>
              <a:ea typeface="S-Core Dream 4 Regular" panose="020B0503030302020204" pitchFamily="34" charset="-127"/>
            </a:endParaRPr>
          </a:p>
        </p:txBody>
      </p:sp>
      <p:pic>
        <p:nvPicPr>
          <p:cNvPr id="20" name="그림 19">
            <a:extLst>
              <a:ext uri="{FF2B5EF4-FFF2-40B4-BE49-F238E27FC236}">
                <a16:creationId xmlns:a16="http://schemas.microsoft.com/office/drawing/2014/main" id="{4490398B-37A0-4BDB-B576-1688029412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378"/>
          <a:stretch/>
        </p:blipFill>
        <p:spPr>
          <a:xfrm>
            <a:off x="306076" y="1446704"/>
            <a:ext cx="3295650" cy="1660528"/>
          </a:xfrm>
          <a:prstGeom prst="rect">
            <a:avLst/>
          </a:prstGeom>
          <a:ln>
            <a:solidFill>
              <a:schemeClr val="tx1"/>
            </a:solidFill>
          </a:ln>
        </p:spPr>
      </p:pic>
      <p:grpSp>
        <p:nvGrpSpPr>
          <p:cNvPr id="22" name="그룹 21">
            <a:extLst>
              <a:ext uri="{FF2B5EF4-FFF2-40B4-BE49-F238E27FC236}">
                <a16:creationId xmlns:a16="http://schemas.microsoft.com/office/drawing/2014/main" id="{F33DD057-FFFB-4F58-B450-087439E4651C}"/>
              </a:ext>
            </a:extLst>
          </p:cNvPr>
          <p:cNvGrpSpPr/>
          <p:nvPr/>
        </p:nvGrpSpPr>
        <p:grpSpPr>
          <a:xfrm>
            <a:off x="306076" y="3251625"/>
            <a:ext cx="3295650" cy="1682161"/>
            <a:chOff x="3179487" y="4398144"/>
            <a:chExt cx="3553585" cy="1813817"/>
          </a:xfrm>
        </p:grpSpPr>
        <p:pic>
          <p:nvPicPr>
            <p:cNvPr id="23" name="그림 22">
              <a:extLst>
                <a:ext uri="{FF2B5EF4-FFF2-40B4-BE49-F238E27FC236}">
                  <a16:creationId xmlns:a16="http://schemas.microsoft.com/office/drawing/2014/main" id="{15B4313A-4E51-41E8-869C-BD87B886D6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211"/>
            <a:stretch/>
          </p:blipFill>
          <p:spPr>
            <a:xfrm>
              <a:off x="3179487" y="4398144"/>
              <a:ext cx="3553585" cy="1813817"/>
            </a:xfrm>
            <a:prstGeom prst="rect">
              <a:avLst/>
            </a:prstGeom>
            <a:ln>
              <a:solidFill>
                <a:schemeClr val="tx1"/>
              </a:solidFill>
            </a:ln>
          </p:spPr>
        </p:pic>
        <p:sp>
          <p:nvSpPr>
            <p:cNvPr id="25" name="평행 사변형 24">
              <a:extLst>
                <a:ext uri="{FF2B5EF4-FFF2-40B4-BE49-F238E27FC236}">
                  <a16:creationId xmlns:a16="http://schemas.microsoft.com/office/drawing/2014/main" id="{02027372-E906-4E01-98B2-A899C63B197D}"/>
                </a:ext>
              </a:extLst>
            </p:cNvPr>
            <p:cNvSpPr/>
            <p:nvPr/>
          </p:nvSpPr>
          <p:spPr>
            <a:xfrm>
              <a:off x="3425825" y="5706351"/>
              <a:ext cx="577850" cy="129299"/>
            </a:xfrm>
            <a:prstGeom prst="parallelogram">
              <a:avLst>
                <a:gd name="adj" fmla="val 218989"/>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27" name="평행 사변형 26">
              <a:extLst>
                <a:ext uri="{FF2B5EF4-FFF2-40B4-BE49-F238E27FC236}">
                  <a16:creationId xmlns:a16="http://schemas.microsoft.com/office/drawing/2014/main" id="{3513D7DF-251E-44A2-A3C3-CED68CFA47D6}"/>
                </a:ext>
              </a:extLst>
            </p:cNvPr>
            <p:cNvSpPr/>
            <p:nvPr/>
          </p:nvSpPr>
          <p:spPr>
            <a:xfrm>
              <a:off x="3800475" y="5706351"/>
              <a:ext cx="666750" cy="129299"/>
            </a:xfrm>
            <a:prstGeom prst="parallelogram">
              <a:avLst>
                <a:gd name="adj" fmla="val 218989"/>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28" name="평행 사변형 27">
              <a:extLst>
                <a:ext uri="{FF2B5EF4-FFF2-40B4-BE49-F238E27FC236}">
                  <a16:creationId xmlns:a16="http://schemas.microsoft.com/office/drawing/2014/main" id="{20188984-FBA1-439A-A4DA-A6958180A1A7}"/>
                </a:ext>
              </a:extLst>
            </p:cNvPr>
            <p:cNvSpPr/>
            <p:nvPr/>
          </p:nvSpPr>
          <p:spPr>
            <a:xfrm flipH="1">
              <a:off x="4804100" y="5706349"/>
              <a:ext cx="495300" cy="129299"/>
            </a:xfrm>
            <a:prstGeom prst="parallelogram">
              <a:avLst>
                <a:gd name="adj" fmla="val 88845"/>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29" name="평행 사변형 28">
              <a:extLst>
                <a:ext uri="{FF2B5EF4-FFF2-40B4-BE49-F238E27FC236}">
                  <a16:creationId xmlns:a16="http://schemas.microsoft.com/office/drawing/2014/main" id="{8303B72A-2028-4DD7-B885-A5B69BC53A14}"/>
                </a:ext>
              </a:extLst>
            </p:cNvPr>
            <p:cNvSpPr/>
            <p:nvPr/>
          </p:nvSpPr>
          <p:spPr>
            <a:xfrm flipH="1">
              <a:off x="4441111" y="5706349"/>
              <a:ext cx="400764" cy="129299"/>
            </a:xfrm>
            <a:prstGeom prst="parallelogram">
              <a:avLst>
                <a:gd name="adj" fmla="val 17634"/>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30" name="평행 사변형 29">
              <a:extLst>
                <a:ext uri="{FF2B5EF4-FFF2-40B4-BE49-F238E27FC236}">
                  <a16:creationId xmlns:a16="http://schemas.microsoft.com/office/drawing/2014/main" id="{9F5F5E2A-B7EE-4CEC-80B8-BCDF1276CB38}"/>
                </a:ext>
              </a:extLst>
            </p:cNvPr>
            <p:cNvSpPr/>
            <p:nvPr/>
          </p:nvSpPr>
          <p:spPr>
            <a:xfrm flipH="1">
              <a:off x="5204864" y="5706349"/>
              <a:ext cx="495300" cy="129299"/>
            </a:xfrm>
            <a:prstGeom prst="parallelogram">
              <a:avLst>
                <a:gd name="adj" fmla="val 88845"/>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31" name="평행 사변형 30">
              <a:extLst>
                <a:ext uri="{FF2B5EF4-FFF2-40B4-BE49-F238E27FC236}">
                  <a16:creationId xmlns:a16="http://schemas.microsoft.com/office/drawing/2014/main" id="{2B3B110F-9ECB-4C39-87E6-4B00F7547AC7}"/>
                </a:ext>
              </a:extLst>
            </p:cNvPr>
            <p:cNvSpPr/>
            <p:nvPr/>
          </p:nvSpPr>
          <p:spPr>
            <a:xfrm flipH="1">
              <a:off x="5608199" y="5706349"/>
              <a:ext cx="495300" cy="84852"/>
            </a:xfrm>
            <a:prstGeom prst="parallelogram">
              <a:avLst>
                <a:gd name="adj" fmla="val 145323"/>
              </a:avLst>
            </a:prstGeom>
            <a:solidFill>
              <a:schemeClr val="accent6">
                <a:lumMod val="60000"/>
                <a:lumOff val="40000"/>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cxnSp>
          <p:nvCxnSpPr>
            <p:cNvPr id="32" name="직선 연결선 31">
              <a:extLst>
                <a:ext uri="{FF2B5EF4-FFF2-40B4-BE49-F238E27FC236}">
                  <a16:creationId xmlns:a16="http://schemas.microsoft.com/office/drawing/2014/main" id="{87F0F36D-BFB2-403A-8FF1-5B9335E0E107}"/>
                </a:ext>
              </a:extLst>
            </p:cNvPr>
            <p:cNvCxnSpPr/>
            <p:nvPr/>
          </p:nvCxnSpPr>
          <p:spPr>
            <a:xfrm>
              <a:off x="3670300" y="5706349"/>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06A7119F-37C3-43C8-B306-A791DF59F2D8}"/>
                </a:ext>
              </a:extLst>
            </p:cNvPr>
            <p:cNvCxnSpPr/>
            <p:nvPr/>
          </p:nvCxnSpPr>
          <p:spPr>
            <a:xfrm>
              <a:off x="4107736" y="5707223"/>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677EE915-6492-44A8-9AEF-A5BD46005E23}"/>
                </a:ext>
              </a:extLst>
            </p:cNvPr>
            <p:cNvCxnSpPr/>
            <p:nvPr/>
          </p:nvCxnSpPr>
          <p:spPr>
            <a:xfrm>
              <a:off x="4467225" y="5706349"/>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7190F1C3-36C3-4B74-A6EB-2C4520CA7DAC}"/>
                </a:ext>
              </a:extLst>
            </p:cNvPr>
            <p:cNvCxnSpPr/>
            <p:nvPr/>
          </p:nvCxnSpPr>
          <p:spPr>
            <a:xfrm>
              <a:off x="4841875" y="5706349"/>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F1D5F879-10B3-4D06-9907-302F870032EF}"/>
                </a:ext>
              </a:extLst>
            </p:cNvPr>
            <p:cNvCxnSpPr/>
            <p:nvPr/>
          </p:nvCxnSpPr>
          <p:spPr>
            <a:xfrm>
              <a:off x="5230018" y="5709604"/>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DB629866-22B6-4905-AB28-E0C7A2C72A3D}"/>
                </a:ext>
              </a:extLst>
            </p:cNvPr>
            <p:cNvCxnSpPr/>
            <p:nvPr/>
          </p:nvCxnSpPr>
          <p:spPr>
            <a:xfrm>
              <a:off x="5605707" y="5706349"/>
              <a:ext cx="333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그룹 40">
            <a:extLst>
              <a:ext uri="{FF2B5EF4-FFF2-40B4-BE49-F238E27FC236}">
                <a16:creationId xmlns:a16="http://schemas.microsoft.com/office/drawing/2014/main" id="{111298B3-630D-4B56-8E18-8C6275BA9C59}"/>
              </a:ext>
            </a:extLst>
          </p:cNvPr>
          <p:cNvGrpSpPr/>
          <p:nvPr/>
        </p:nvGrpSpPr>
        <p:grpSpPr>
          <a:xfrm>
            <a:off x="4308269" y="1457178"/>
            <a:ext cx="3295650" cy="1660748"/>
            <a:chOff x="1073844" y="2242599"/>
            <a:chExt cx="3295650" cy="1457325"/>
          </a:xfrm>
        </p:grpSpPr>
        <p:pic>
          <p:nvPicPr>
            <p:cNvPr id="42" name="그림 41">
              <a:extLst>
                <a:ext uri="{FF2B5EF4-FFF2-40B4-BE49-F238E27FC236}">
                  <a16:creationId xmlns:a16="http://schemas.microsoft.com/office/drawing/2014/main" id="{A144CE28-A786-4191-BEAE-2979EFB271CC}"/>
                </a:ext>
              </a:extLst>
            </p:cNvPr>
            <p:cNvPicPr>
              <a:picLocks noChangeAspect="1"/>
            </p:cNvPicPr>
            <p:nvPr/>
          </p:nvPicPr>
          <p:blipFill>
            <a:blip r:embed="rId4"/>
            <a:stretch>
              <a:fillRect/>
            </a:stretch>
          </p:blipFill>
          <p:spPr>
            <a:xfrm>
              <a:off x="1073844" y="2242599"/>
              <a:ext cx="3295650" cy="1457325"/>
            </a:xfrm>
            <a:prstGeom prst="rect">
              <a:avLst/>
            </a:prstGeom>
            <a:ln>
              <a:solidFill>
                <a:schemeClr val="tx1"/>
              </a:solidFill>
            </a:ln>
          </p:spPr>
        </p:pic>
        <p:sp>
          <p:nvSpPr>
            <p:cNvPr id="43" name="직사각형 42">
              <a:extLst>
                <a:ext uri="{FF2B5EF4-FFF2-40B4-BE49-F238E27FC236}">
                  <a16:creationId xmlns:a16="http://schemas.microsoft.com/office/drawing/2014/main" id="{7A0182B8-9987-44E5-95E5-7C36F6399DEA}"/>
                </a:ext>
              </a:extLst>
            </p:cNvPr>
            <p:cNvSpPr/>
            <p:nvPr/>
          </p:nvSpPr>
          <p:spPr>
            <a:xfrm>
              <a:off x="1250191" y="3009095"/>
              <a:ext cx="620481" cy="178605"/>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44" name="직사각형 43">
              <a:extLst>
                <a:ext uri="{FF2B5EF4-FFF2-40B4-BE49-F238E27FC236}">
                  <a16:creationId xmlns:a16="http://schemas.microsoft.com/office/drawing/2014/main" id="{B5C560D0-5FC4-4E9C-BD09-A1D1D19A3BC6}"/>
                </a:ext>
              </a:extLst>
            </p:cNvPr>
            <p:cNvSpPr/>
            <p:nvPr/>
          </p:nvSpPr>
          <p:spPr>
            <a:xfrm>
              <a:off x="1277544" y="3175904"/>
              <a:ext cx="620481" cy="178605"/>
            </a:xfrm>
            <a:prstGeom prst="rect">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grpSp>
      <p:grpSp>
        <p:nvGrpSpPr>
          <p:cNvPr id="3" name="그룹 2">
            <a:extLst>
              <a:ext uri="{FF2B5EF4-FFF2-40B4-BE49-F238E27FC236}">
                <a16:creationId xmlns:a16="http://schemas.microsoft.com/office/drawing/2014/main" id="{65DB645A-7D9E-44E4-A609-C8BB58D37254}"/>
              </a:ext>
            </a:extLst>
          </p:cNvPr>
          <p:cNvGrpSpPr/>
          <p:nvPr/>
        </p:nvGrpSpPr>
        <p:grpSpPr>
          <a:xfrm>
            <a:off x="4308269" y="3251625"/>
            <a:ext cx="3295650" cy="1682161"/>
            <a:chOff x="3179487" y="4398144"/>
            <a:chExt cx="3553585" cy="1997835"/>
          </a:xfrm>
        </p:grpSpPr>
        <p:pic>
          <p:nvPicPr>
            <p:cNvPr id="39" name="그림 38">
              <a:extLst>
                <a:ext uri="{FF2B5EF4-FFF2-40B4-BE49-F238E27FC236}">
                  <a16:creationId xmlns:a16="http://schemas.microsoft.com/office/drawing/2014/main" id="{46E4A1C0-A8B4-4FC2-9253-FB76A838C6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9487" y="4398144"/>
              <a:ext cx="3553585" cy="1997835"/>
            </a:xfrm>
            <a:prstGeom prst="rect">
              <a:avLst/>
            </a:prstGeom>
            <a:ln>
              <a:solidFill>
                <a:schemeClr val="tx1"/>
              </a:solidFill>
            </a:ln>
          </p:spPr>
        </p:pic>
        <p:sp>
          <p:nvSpPr>
            <p:cNvPr id="40" name="평행 사변형 39">
              <a:extLst>
                <a:ext uri="{FF2B5EF4-FFF2-40B4-BE49-F238E27FC236}">
                  <a16:creationId xmlns:a16="http://schemas.microsoft.com/office/drawing/2014/main" id="{B7CEE31F-8EF9-4C05-B4EF-770292074191}"/>
                </a:ext>
              </a:extLst>
            </p:cNvPr>
            <p:cNvSpPr/>
            <p:nvPr/>
          </p:nvSpPr>
          <p:spPr>
            <a:xfrm>
              <a:off x="3542942" y="5089525"/>
              <a:ext cx="1428671" cy="701676"/>
            </a:xfrm>
            <a:prstGeom prst="parallelogram">
              <a:avLst>
                <a:gd name="adj" fmla="val 151374"/>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45" name="평행 사변형 44">
              <a:extLst>
                <a:ext uri="{FF2B5EF4-FFF2-40B4-BE49-F238E27FC236}">
                  <a16:creationId xmlns:a16="http://schemas.microsoft.com/office/drawing/2014/main" id="{1BC4B7CC-8F8C-43EF-BB9B-17249E6113DB}"/>
                </a:ext>
              </a:extLst>
            </p:cNvPr>
            <p:cNvSpPr/>
            <p:nvPr/>
          </p:nvSpPr>
          <p:spPr>
            <a:xfrm>
              <a:off x="3927475" y="5047074"/>
              <a:ext cx="790575" cy="349987"/>
            </a:xfrm>
            <a:prstGeom prst="parallelogram">
              <a:avLst>
                <a:gd name="adj" fmla="val 175868"/>
              </a:avLst>
            </a:prstGeom>
            <a:solidFill>
              <a:schemeClr val="accent6">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mj-lt"/>
              </a:endParaRPr>
            </a:p>
          </p:txBody>
        </p:sp>
        <p:sp>
          <p:nvSpPr>
            <p:cNvPr id="46" name="평행 사변형 45">
              <a:extLst>
                <a:ext uri="{FF2B5EF4-FFF2-40B4-BE49-F238E27FC236}">
                  <a16:creationId xmlns:a16="http://schemas.microsoft.com/office/drawing/2014/main" id="{6BD7B77E-69C2-45D8-BE75-DACAFF5D5911}"/>
                </a:ext>
              </a:extLst>
            </p:cNvPr>
            <p:cNvSpPr/>
            <p:nvPr/>
          </p:nvSpPr>
          <p:spPr>
            <a:xfrm>
              <a:off x="4259580" y="5311141"/>
              <a:ext cx="1539240" cy="377424"/>
            </a:xfrm>
            <a:prstGeom prst="parallelogram">
              <a:avLst>
                <a:gd name="adj" fmla="val 151374"/>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latin typeface="+mj-lt"/>
              </a:endParaRPr>
            </a:p>
          </p:txBody>
        </p:sp>
      </p:grpSp>
      <p:sp>
        <p:nvSpPr>
          <p:cNvPr id="49" name="직사각형 48">
            <a:extLst>
              <a:ext uri="{FF2B5EF4-FFF2-40B4-BE49-F238E27FC236}">
                <a16:creationId xmlns:a16="http://schemas.microsoft.com/office/drawing/2014/main" id="{DA3F4108-CFB3-47F3-89FE-DA6E94673852}"/>
              </a:ext>
            </a:extLst>
          </p:cNvPr>
          <p:cNvSpPr/>
          <p:nvPr/>
        </p:nvSpPr>
        <p:spPr>
          <a:xfrm>
            <a:off x="3905001" y="4980738"/>
            <a:ext cx="3983624" cy="1600438"/>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Anomaly detection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수행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다른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바운딩</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박스들의 데이터들을 통해 불법 주정차들을 탐지 할 수 있을 것으로 예상한다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예를 들어 빨강색 영역에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is parked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변수가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True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로 변하게 된다면 도로에 문제가 발생하는 것으로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event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파악할 수 있을 것이다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38" name="Object 2">
            <a:extLst>
              <a:ext uri="{FF2B5EF4-FFF2-40B4-BE49-F238E27FC236}">
                <a16:creationId xmlns:a16="http://schemas.microsoft.com/office/drawing/2014/main" id="{207B71D3-6636-4711-9BD0-8B709FD197F5}"/>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pic>
        <p:nvPicPr>
          <p:cNvPr id="48" name="_x228174240" descr="EMB000041c03c7e">
            <a:extLst>
              <a:ext uri="{FF2B5EF4-FFF2-40B4-BE49-F238E27FC236}">
                <a16:creationId xmlns:a16="http://schemas.microsoft.com/office/drawing/2014/main" id="{2B0A0795-1E40-4925-B75D-338CB9475F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47975" y="3269667"/>
            <a:ext cx="3672650" cy="16821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0" name="그림 49">
            <a:extLst>
              <a:ext uri="{FF2B5EF4-FFF2-40B4-BE49-F238E27FC236}">
                <a16:creationId xmlns:a16="http://schemas.microsoft.com/office/drawing/2014/main" id="{E40AAAE5-3578-40BE-9213-E2F7A3E9EFFD}"/>
              </a:ext>
            </a:extLst>
          </p:cNvPr>
          <p:cNvPicPr>
            <a:picLocks noChangeAspect="1"/>
          </p:cNvPicPr>
          <p:nvPr/>
        </p:nvPicPr>
        <p:blipFill rotWithShape="1">
          <a:blip r:embed="rId6"/>
          <a:srcRect l="995" t="842" r="1346" b="2598"/>
          <a:stretch/>
        </p:blipFill>
        <p:spPr>
          <a:xfrm>
            <a:off x="9152078" y="1451688"/>
            <a:ext cx="1927390" cy="1644751"/>
          </a:xfrm>
          <a:prstGeom prst="rect">
            <a:avLst/>
          </a:prstGeom>
          <a:ln>
            <a:solidFill>
              <a:schemeClr val="tx1"/>
            </a:solidFill>
          </a:ln>
        </p:spPr>
      </p:pic>
      <p:sp>
        <p:nvSpPr>
          <p:cNvPr id="51" name="직사각형 50">
            <a:extLst>
              <a:ext uri="{FF2B5EF4-FFF2-40B4-BE49-F238E27FC236}">
                <a16:creationId xmlns:a16="http://schemas.microsoft.com/office/drawing/2014/main" id="{78AC834D-AA71-48EC-A147-4B727B6C30F6}"/>
              </a:ext>
            </a:extLst>
          </p:cNvPr>
          <p:cNvSpPr/>
          <p:nvPr/>
        </p:nvSpPr>
        <p:spPr>
          <a:xfrm>
            <a:off x="8056142" y="4933786"/>
            <a:ext cx="3983624" cy="1815882"/>
          </a:xfrm>
          <a:prstGeom prst="rect">
            <a:avLst/>
          </a:prstGeom>
        </p:spPr>
        <p:txBody>
          <a:bodyPr wrap="square">
            <a:spAutoFit/>
          </a:bodyPr>
          <a:lstStyle/>
          <a:p>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Tracking</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을 사용하여 차량을 추적하여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바운딩</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박스를 유지하며 가는 형태로 차량이 정차 시 겹치게 되는 부분에 대해서도 해결이 할 수 있을 것으로 예상한다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차량의 경로 파악도 가능하다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해당 경로에서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실시간으로 차량의 수를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Counting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할 수 있을 것이다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52" name="직사각형 51">
            <a:extLst>
              <a:ext uri="{FF2B5EF4-FFF2-40B4-BE49-F238E27FC236}">
                <a16:creationId xmlns:a16="http://schemas.microsoft.com/office/drawing/2014/main" id="{E15D0E2A-8792-4751-A2EF-E65D352412AB}"/>
              </a:ext>
            </a:extLst>
          </p:cNvPr>
          <p:cNvSpPr/>
          <p:nvPr/>
        </p:nvSpPr>
        <p:spPr>
          <a:xfrm>
            <a:off x="-762" y="11224"/>
            <a:ext cx="12192000" cy="430887"/>
          </a:xfrm>
          <a:prstGeom prst="rect">
            <a:avLst/>
          </a:prstGeom>
        </p:spPr>
        <p:txBody>
          <a:bodyPr wrap="square">
            <a:spAutoFit/>
          </a:bodyPr>
          <a:lstStyle/>
          <a:p>
            <a:pPr algn="r"/>
            <a:r>
              <a:rPr lang="ko-KR" altLang="en-US" sz="11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p>
          <a:p>
            <a:pPr algn="r"/>
            <a:r>
              <a:rPr lang="en-US" altLang="ko-KR"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Joseph Redmon Ali Farhadi , </a:t>
            </a:r>
            <a:r>
              <a:rPr lang="ko-KR" altLang="en-US"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 YOLOv3: An Incremental Improvement </a:t>
            </a:r>
            <a:r>
              <a:rPr lang="ko-KR" altLang="en-US"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 2018</a:t>
            </a:r>
            <a:r>
              <a:rPr lang="ko-KR" altLang="en-US"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100" kern="0" dirty="0">
                <a:solidFill>
                  <a:srgbClr val="000000"/>
                </a:solidFill>
                <a:latin typeface="Malgun Gothic Semilight" panose="020B0502040204020203" pitchFamily="50" charset="-127"/>
                <a:ea typeface="Malgun Gothic Semilight" panose="020B0502040204020203" pitchFamily="50" charset="-127"/>
                <a:cs typeface="Malgun Gothic Semilight" panose="020B0502040204020203" pitchFamily="50" charset="-127"/>
              </a:rPr>
              <a:t>p1</a:t>
            </a:r>
            <a:endParaRPr lang="ko-KR" altLang="en-US" sz="1100" kern="0" spc="0" dirty="0">
              <a:solidFill>
                <a:srgbClr val="000000"/>
              </a:solidFill>
              <a:effectLst/>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Tree>
    <p:extLst>
      <p:ext uri="{BB962C8B-B14F-4D97-AF65-F5344CB8AC3E}">
        <p14:creationId xmlns:p14="http://schemas.microsoft.com/office/powerpoint/2010/main" val="2471085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1615827"/>
          </a:xfrm>
          <a:prstGeom prst="rect">
            <a:avLst/>
          </a:prstGeom>
          <a:noFill/>
        </p:spPr>
        <p:txBody>
          <a:bodyPr wrap="square" rtlCol="0" anchor="t">
            <a:spAutoFit/>
          </a:bodyPr>
          <a:lstStyle/>
          <a:p>
            <a:pPr algn="ctr"/>
            <a:r>
              <a:rPr lang="en-US" altLang="ko-KR" sz="3300" kern="0" spc="667" dirty="0">
                <a:latin typeface="S-Core Dream 7 ExtraBold" panose="020B0803030302020204" pitchFamily="34" charset="-127"/>
                <a:ea typeface="S-Core Dream 7 ExtraBold" panose="020B0803030302020204" pitchFamily="34" charset="-127"/>
              </a:rPr>
              <a:t>3. YOLOv5</a:t>
            </a:r>
            <a:r>
              <a:rPr lang="ko-KR" altLang="en-US" sz="3300" kern="0" spc="667" dirty="0">
                <a:latin typeface="S-Core Dream 7 ExtraBold" panose="020B0803030302020204" pitchFamily="34" charset="-127"/>
                <a:ea typeface="S-Core Dream 7 ExtraBold" panose="020B0803030302020204" pitchFamily="34" charset="-127"/>
              </a:rPr>
              <a:t>를 이용한 </a:t>
            </a:r>
            <a:endParaRPr lang="en-US" altLang="ko-KR" sz="3300" kern="0" spc="667" dirty="0">
              <a:latin typeface="S-Core Dream 7 ExtraBold" panose="020B0803030302020204" pitchFamily="34" charset="-127"/>
              <a:ea typeface="S-Core Dream 7 ExtraBold" panose="020B0803030302020204" pitchFamily="34" charset="-127"/>
            </a:endParaRPr>
          </a:p>
          <a:p>
            <a:pPr algn="ctr"/>
            <a:r>
              <a:rPr lang="ko-KR" altLang="en-US" sz="3300" kern="0" spc="667" dirty="0">
                <a:latin typeface="S-Core Dream 7 ExtraBold" panose="020B0803030302020204" pitchFamily="34" charset="-127"/>
                <a:ea typeface="S-Core Dream 7 ExtraBold" panose="020B0803030302020204" pitchFamily="34" charset="-127"/>
              </a:rPr>
              <a:t>객체 탐지 및 </a:t>
            </a:r>
            <a:endParaRPr lang="en-US" altLang="ko-KR" sz="3300" kern="0" spc="667" dirty="0">
              <a:latin typeface="S-Core Dream 7 ExtraBold" panose="020B0803030302020204" pitchFamily="34" charset="-127"/>
              <a:ea typeface="S-Core Dream 7 ExtraBold" panose="020B0803030302020204" pitchFamily="34" charset="-127"/>
            </a:endParaRPr>
          </a:p>
          <a:p>
            <a:pPr algn="ctr"/>
            <a:r>
              <a:rPr lang="ko-KR" altLang="en-US" sz="3300" kern="0" spc="667" dirty="0" err="1">
                <a:latin typeface="S-Core Dream 7 ExtraBold" panose="020B0803030302020204" pitchFamily="34" charset="-127"/>
                <a:ea typeface="S-Core Dream 7 ExtraBold" panose="020B0803030302020204" pitchFamily="34" charset="-127"/>
              </a:rPr>
              <a:t>카운팅</a:t>
            </a:r>
            <a:r>
              <a:rPr lang="ko-KR" altLang="en-US" sz="3300" kern="0" spc="667" dirty="0">
                <a:latin typeface="S-Core Dream 7 ExtraBold" panose="020B0803030302020204" pitchFamily="34" charset="-127"/>
                <a:ea typeface="S-Core Dream 7 ExtraBold" panose="020B0803030302020204" pitchFamily="34" charset="-127"/>
              </a:rPr>
              <a:t> 구현</a:t>
            </a:r>
            <a:endParaRPr lang="en-US" altLang="ko-KR" sz="3300" dirty="0">
              <a:latin typeface="S-Core Dream 7 ExtraBold" panose="020B0803030302020204" pitchFamily="34" charset="-127"/>
              <a:ea typeface="S-Core Dream 7 ExtraBold" panose="020B0803030302020204" pitchFamily="34" charset="-127"/>
            </a:endParaRPr>
          </a:p>
        </p:txBody>
      </p:sp>
      <p:sp>
        <p:nvSpPr>
          <p:cNvPr id="11" name="Object 3">
            <a:extLst>
              <a:ext uri="{FF2B5EF4-FFF2-40B4-BE49-F238E27FC236}">
                <a16:creationId xmlns:a16="http://schemas.microsoft.com/office/drawing/2014/main" id="{B4334169-9F96-4733-A39F-736950B09523}"/>
              </a:ext>
            </a:extLst>
          </p:cNvPr>
          <p:cNvSpPr txBox="1"/>
          <p:nvPr/>
        </p:nvSpPr>
        <p:spPr>
          <a:xfrm>
            <a:off x="452892" y="4194780"/>
            <a:ext cx="6096000" cy="1477328"/>
          </a:xfrm>
          <a:prstGeom prst="rect">
            <a:avLst/>
          </a:prstGeom>
          <a:noFill/>
        </p:spPr>
        <p:txBody>
          <a:bodyPr wrap="square" rtlCol="0" anchor="t">
            <a:spAutoFit/>
          </a:bodyPr>
          <a:lstStyle/>
          <a:p>
            <a:pPr marL="457200" indent="-457200">
              <a:buAutoNum type="alphaLcPeriod"/>
            </a:pPr>
            <a:r>
              <a:rPr lang="en-US" altLang="ko-KR" dirty="0">
                <a:latin typeface="S-Core Dream 4 Regular" panose="020B0503030302020204" pitchFamily="34" charset="-127"/>
                <a:ea typeface="S-Core Dream 4 Regular" panose="020B0503030302020204" pitchFamily="34" charset="-127"/>
                <a:cs typeface="Noto Sans CJK KR Bold" pitchFamily="34" charset="0"/>
              </a:rPr>
              <a:t>YOLOv5</a:t>
            </a:r>
            <a:r>
              <a:rPr lang="ko-KR" altLang="en-US" dirty="0">
                <a:latin typeface="S-Core Dream 4 Regular" panose="020B0503030302020204" pitchFamily="34" charset="-127"/>
                <a:ea typeface="S-Core Dream 4 Regular" panose="020B0503030302020204" pitchFamily="34" charset="-127"/>
                <a:cs typeface="Noto Sans CJK KR Bold" pitchFamily="34" charset="0"/>
              </a:rPr>
              <a:t> 모델로 차량 객체 탐지 </a:t>
            </a: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r>
              <a:rPr lang="en-US" altLang="ko-KR" dirty="0">
                <a:latin typeface="S-Core Dream 4 Regular" panose="020B0503030302020204" pitchFamily="34" charset="-127"/>
                <a:ea typeface="S-Core Dream 4 Regular" panose="020B0503030302020204" pitchFamily="34" charset="-127"/>
                <a:cs typeface="Noto Sans CJK KR Bold" pitchFamily="34" charset="0"/>
              </a:rPr>
              <a:t>	- </a:t>
            </a:r>
            <a:r>
              <a:rPr lang="ko-KR" altLang="en-US" dirty="0" err="1">
                <a:latin typeface="S-Core Dream 4 Regular" panose="020B0503030302020204" pitchFamily="34" charset="-127"/>
                <a:ea typeface="S-Core Dream 4 Regular" panose="020B0503030302020204" pitchFamily="34" charset="-127"/>
                <a:cs typeface="Noto Sans CJK KR Bold" pitchFamily="34" charset="0"/>
              </a:rPr>
              <a:t>라온피플</a:t>
            </a:r>
            <a:r>
              <a:rPr lang="ko-KR" altLang="en-US" dirty="0">
                <a:latin typeface="S-Core Dream 4 Regular" panose="020B0503030302020204" pitchFamily="34" charset="-127"/>
                <a:ea typeface="S-Core Dream 4 Regular" panose="020B0503030302020204" pitchFamily="34" charset="-127"/>
                <a:cs typeface="Noto Sans CJK KR Bold" pitchFamily="34" charset="0"/>
              </a:rPr>
              <a:t> 데이터 활용</a:t>
            </a: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pPr marL="457200" indent="-457200">
              <a:buAutoNum type="alphaLcPeriod"/>
            </a:pP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r>
              <a:rPr lang="en-US" altLang="ko-KR" dirty="0">
                <a:latin typeface="S-Core Dream 4 Regular" panose="020B0503030302020204" pitchFamily="34" charset="-127"/>
                <a:ea typeface="S-Core Dream 4 Regular" panose="020B0503030302020204" pitchFamily="34" charset="-127"/>
                <a:cs typeface="Noto Sans CJK KR Bold" pitchFamily="34" charset="0"/>
              </a:rPr>
              <a:t>b.    YOLOv5</a:t>
            </a:r>
            <a:r>
              <a:rPr lang="ko-KR" altLang="en-US" dirty="0">
                <a:latin typeface="S-Core Dream 4 Regular" panose="020B0503030302020204" pitchFamily="34" charset="-127"/>
                <a:ea typeface="S-Core Dream 4 Regular" panose="020B0503030302020204" pitchFamily="34" charset="-127"/>
                <a:cs typeface="Noto Sans CJK KR Bold" pitchFamily="34" charset="0"/>
              </a:rPr>
              <a:t> 모델로 차량 객체 탐지  </a:t>
            </a: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r>
              <a:rPr lang="en-US" altLang="ko-KR" dirty="0">
                <a:latin typeface="S-Core Dream 4 Regular" panose="020B0503030302020204" pitchFamily="34" charset="-127"/>
                <a:ea typeface="S-Core Dream 4 Regular" panose="020B0503030302020204" pitchFamily="34" charset="-127"/>
                <a:cs typeface="Noto Sans CJK KR Bold" pitchFamily="34" charset="0"/>
              </a:rPr>
              <a:t>	- COCO </a:t>
            </a:r>
            <a:r>
              <a:rPr lang="ko-KR" altLang="en-US" dirty="0">
                <a:latin typeface="S-Core Dream 4 Regular" panose="020B0503030302020204" pitchFamily="34" charset="-127"/>
                <a:ea typeface="S-Core Dream 4 Regular" panose="020B0503030302020204" pitchFamily="34" charset="-127"/>
                <a:cs typeface="Noto Sans CJK KR Bold" pitchFamily="34" charset="0"/>
              </a:rPr>
              <a:t>데이터 활용</a:t>
            </a:r>
            <a:endParaRPr lang="en-US"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691685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D41576AF-5CE5-49FE-A66C-679C595D471A}"/>
              </a:ext>
            </a:extLst>
          </p:cNvPr>
          <p:cNvPicPr>
            <a:picLocks noChangeAspect="1"/>
          </p:cNvPicPr>
          <p:nvPr/>
        </p:nvPicPr>
        <p:blipFill>
          <a:blip r:embed="rId3"/>
          <a:stretch>
            <a:fillRect/>
          </a:stretch>
        </p:blipFill>
        <p:spPr>
          <a:xfrm>
            <a:off x="486416" y="1592282"/>
            <a:ext cx="6333025" cy="4773329"/>
          </a:xfrm>
          <a:prstGeom prst="rect">
            <a:avLst/>
          </a:prstGeom>
        </p:spPr>
      </p:pic>
      <p:sp>
        <p:nvSpPr>
          <p:cNvPr id="6" name="Object 2">
            <a:extLst>
              <a:ext uri="{FF2B5EF4-FFF2-40B4-BE49-F238E27FC236}">
                <a16:creationId xmlns:a16="http://schemas.microsoft.com/office/drawing/2014/main" id="{8C9A0C43-756C-49F7-99DF-618E13534922}"/>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3. YOLOv5</a:t>
            </a:r>
            <a:r>
              <a:rPr lang="ko-KR" altLang="en-US" sz="2000" kern="0" spc="667" dirty="0">
                <a:latin typeface="S-Core Dream 7 ExtraBold" panose="020B0803030302020204" pitchFamily="34" charset="-127"/>
                <a:ea typeface="S-Core Dream 7 ExtraBold" panose="020B0803030302020204" pitchFamily="34" charset="-127"/>
              </a:rPr>
              <a:t>를 이용한 객체 탐지 및 </a:t>
            </a:r>
            <a:r>
              <a:rPr lang="ko-KR" altLang="en-US" sz="2000" kern="0" spc="667" dirty="0" err="1">
                <a:latin typeface="S-Core Dream 7 ExtraBold" panose="020B0803030302020204" pitchFamily="34" charset="-127"/>
                <a:ea typeface="S-Core Dream 7 ExtraBold" panose="020B0803030302020204" pitchFamily="34" charset="-127"/>
              </a:rPr>
              <a:t>카운팅</a:t>
            </a:r>
            <a:r>
              <a:rPr lang="ko-KR" altLang="en-US" sz="2000" kern="0" spc="667" dirty="0">
                <a:latin typeface="S-Core Dream 7 ExtraBold" panose="020B0803030302020204" pitchFamily="34" charset="-127"/>
                <a:ea typeface="S-Core Dream 7 ExtraBold" panose="020B0803030302020204" pitchFamily="34" charset="-127"/>
              </a:rPr>
              <a:t> 구현</a:t>
            </a:r>
            <a:endParaRPr lang="en-US" sz="1200" dirty="0">
              <a:latin typeface="S-Core Dream 7 ExtraBold" panose="020B0803030302020204" pitchFamily="34" charset="-127"/>
              <a:ea typeface="S-Core Dream 7 ExtraBold" panose="020B0803030302020204" pitchFamily="34" charset="-127"/>
            </a:endParaRPr>
          </a:p>
        </p:txBody>
      </p:sp>
      <p:sp>
        <p:nvSpPr>
          <p:cNvPr id="7" name="TextBox 6">
            <a:extLst>
              <a:ext uri="{FF2B5EF4-FFF2-40B4-BE49-F238E27FC236}">
                <a16:creationId xmlns:a16="http://schemas.microsoft.com/office/drawing/2014/main" id="{3C35F95C-E9E1-49B1-95B3-AC1375D87971}"/>
              </a:ext>
            </a:extLst>
          </p:cNvPr>
          <p:cNvSpPr txBox="1"/>
          <p:nvPr/>
        </p:nvSpPr>
        <p:spPr>
          <a:xfrm>
            <a:off x="6964019" y="1841296"/>
            <a:ext cx="4836555" cy="4524315"/>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도로교통 외부데이터</a:t>
            </a:r>
            <a:r>
              <a:rPr lang="en-US" altLang="ko-KR" sz="1600" dirty="0">
                <a:latin typeface="+mj-lt"/>
                <a:ea typeface="Malgun Gothic Semilight" panose="020B0502040204020203" pitchFamily="50" charset="-127"/>
                <a:cs typeface="Malgun Gothic Semilight" panose="020B0502040204020203" pitchFamily="50" charset="-127"/>
              </a:rPr>
              <a:t>(AI Hub Korea, 30743</a:t>
            </a:r>
            <a:r>
              <a:rPr lang="ko-KR" altLang="en-US" sz="1600" dirty="0">
                <a:latin typeface="+mj-lt"/>
                <a:ea typeface="Malgun Gothic Semilight" panose="020B0502040204020203" pitchFamily="50" charset="-127"/>
                <a:cs typeface="Malgun Gothic Semilight" panose="020B0502040204020203" pitchFamily="50" charset="-127"/>
              </a:rPr>
              <a:t>번</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주관사</a:t>
            </a:r>
            <a:r>
              <a:rPr lang="ko-KR" altLang="en-US"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라온피플</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사용하여 </a:t>
            </a:r>
            <a:r>
              <a:rPr lang="en-US" altLang="ko-KR" sz="1600" dirty="0">
                <a:latin typeface="+mj-lt"/>
                <a:ea typeface="Malgun Gothic Semilight" panose="020B0502040204020203" pitchFamily="50" charset="-127"/>
                <a:cs typeface="Malgun Gothic Semilight" panose="020B0502040204020203" pitchFamily="50" charset="-127"/>
              </a:rPr>
              <a:t>Yolo Custom </a:t>
            </a:r>
            <a:r>
              <a:rPr lang="ko-KR" altLang="en-US" sz="1600" dirty="0">
                <a:latin typeface="+mj-lt"/>
                <a:ea typeface="Malgun Gothic Semilight" panose="020B0502040204020203" pitchFamily="50" charset="-127"/>
                <a:cs typeface="Malgun Gothic Semilight" panose="020B0502040204020203" pitchFamily="50" charset="-127"/>
              </a:rPr>
              <a:t>학습</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학습 이전 모델은 여러 차량의 나열된 모습을</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열차</a:t>
            </a:r>
            <a:r>
              <a:rPr lang="en-US" altLang="ko-KR" sz="1600" dirty="0">
                <a:latin typeface="+mj-lt"/>
                <a:ea typeface="Malgun Gothic Semilight" panose="020B0502040204020203" pitchFamily="50" charset="-127"/>
                <a:cs typeface="Malgun Gothic Semilight" panose="020B0502040204020203" pitchFamily="50" charset="-127"/>
              </a:rPr>
              <a:t>(Train)</a:t>
            </a:r>
            <a:r>
              <a:rPr lang="ko-KR" altLang="en-US" sz="1600" dirty="0">
                <a:latin typeface="+mj-lt"/>
                <a:ea typeface="Malgun Gothic Semilight" panose="020B0502040204020203" pitchFamily="50" charset="-127"/>
                <a:cs typeface="Malgun Gothic Semilight" panose="020B0502040204020203" pitchFamily="50" charset="-127"/>
              </a:rPr>
              <a:t>로 인식하는 오류 존재</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외부데이터로 학습한 모델은 성능향상</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검증을 위해 도로영상을 프레임으로 분해하고</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각 프레임마다 </a:t>
            </a:r>
            <a:r>
              <a:rPr lang="en-US" altLang="ko-KR" sz="1600" dirty="0">
                <a:latin typeface="+mj-lt"/>
                <a:ea typeface="Malgun Gothic Semilight" panose="020B0502040204020203" pitchFamily="50" charset="-127"/>
                <a:cs typeface="Malgun Gothic Semilight" panose="020B0502040204020203" pitchFamily="50" charset="-127"/>
              </a:rPr>
              <a:t>YOLO </a:t>
            </a:r>
            <a:r>
              <a:rPr lang="ko-KR" altLang="en-US" sz="1600" dirty="0">
                <a:latin typeface="+mj-lt"/>
                <a:ea typeface="Malgun Gothic Semilight" panose="020B0502040204020203" pitchFamily="50" charset="-127"/>
                <a:cs typeface="Malgun Gothic Semilight" panose="020B0502040204020203" pitchFamily="50" charset="-127"/>
              </a:rPr>
              <a:t>모델 연속적용 </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 Truck, bike, person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인식성능이 저조</a:t>
            </a: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추후</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COCO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데이터셋을 기반으로 </a:t>
            </a:r>
            <a:r>
              <a:rPr lang="ko-KR" altLang="en-US" sz="1600" dirty="0" err="1">
                <a:latin typeface="+mj-lt"/>
                <a:ea typeface="Malgun Gothic Semilight" panose="020B0502040204020203" pitchFamily="50" charset="-127"/>
                <a:cs typeface="Malgun Gothic Semilight" panose="020B0502040204020203" pitchFamily="50" charset="-127"/>
                <a:sym typeface="Wingdings" panose="05000000000000000000" pitchFamily="2" charset="2"/>
              </a:rPr>
              <a:t>재학습하여</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Real Time Object Detection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성능 향상 성공</a:t>
            </a: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r>
              <a:rPr lang="ko-KR" altLang="en-US" sz="1600" dirty="0" err="1">
                <a:latin typeface="+mj-lt"/>
                <a:ea typeface="Malgun Gothic Semilight" panose="020B0502040204020203" pitchFamily="50" charset="-127"/>
                <a:cs typeface="Malgun Gothic Semilight" panose="020B0502040204020203" pitchFamily="50" charset="-127"/>
                <a:sym typeface="Wingdings" panose="05000000000000000000" pitchFamily="2" charset="2"/>
              </a:rPr>
              <a:t>깃허브</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코드 참조</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dirty="0">
                <a:latin typeface="+mj-lt"/>
                <a:ea typeface="Malgun Gothic Semilight" panose="020B0502040204020203" pitchFamily="50" charset="-127"/>
                <a:cs typeface="Malgun Gothic Semilight" panose="020B0502040204020203" pitchFamily="50" charset="-127"/>
                <a:hlinkClick r:id="rId4"/>
              </a:rPr>
              <a:t>https://github.com/jeong-ah313/Car_Hackathon</a:t>
            </a:r>
            <a:r>
              <a:rPr lang="en-US" altLang="ko-KR" sz="1600" dirty="0">
                <a:latin typeface="+mj-lt"/>
                <a:ea typeface="Malgun Gothic Semilight" panose="020B0502040204020203" pitchFamily="50" charset="-127"/>
                <a:cs typeface="Malgun Gothic Semilight" panose="020B0502040204020203" pitchFamily="50" charset="-127"/>
              </a:rPr>
              <a:t> </a:t>
            </a:r>
            <a:endParaRPr lang="ko-KR" altLang="en-US"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p:txBody>
      </p:sp>
      <p:sp>
        <p:nvSpPr>
          <p:cNvPr id="8" name="Object 3">
            <a:extLst>
              <a:ext uri="{FF2B5EF4-FFF2-40B4-BE49-F238E27FC236}">
                <a16:creationId xmlns:a16="http://schemas.microsoft.com/office/drawing/2014/main" id="{3C36D7F1-5A5E-49F3-B020-3E7F157D5F8B}"/>
              </a:ext>
            </a:extLst>
          </p:cNvPr>
          <p:cNvSpPr txBox="1"/>
          <p:nvPr/>
        </p:nvSpPr>
        <p:spPr>
          <a:xfrm>
            <a:off x="2688058" y="1007543"/>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YOLOv5</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모델을</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사용한 차량 객체 탐지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200" dirty="0" err="1">
                <a:latin typeface="S-Core Dream 3 Light" panose="020B0303030302020204" pitchFamily="34" charset="-127"/>
                <a:ea typeface="S-Core Dream 3 Light" panose="020B0303030302020204" pitchFamily="34" charset="-127"/>
                <a:cs typeface="Noto Sans CJK KR Bold" pitchFamily="34" charset="0"/>
              </a:rPr>
              <a:t>라온피플</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데이터 활용</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69973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descr="텍스트, 길, 도로, 장면이(가) 표시된 사진&#10;&#10;자동 생성된 설명">
            <a:extLst>
              <a:ext uri="{FF2B5EF4-FFF2-40B4-BE49-F238E27FC236}">
                <a16:creationId xmlns:a16="http://schemas.microsoft.com/office/drawing/2014/main" id="{826BBEA5-7FDD-43B7-8203-4A168E9421BC}"/>
              </a:ext>
            </a:extLst>
          </p:cNvPr>
          <p:cNvPicPr>
            <a:picLocks noChangeAspect="1"/>
          </p:cNvPicPr>
          <p:nvPr/>
        </p:nvPicPr>
        <p:blipFill>
          <a:blip r:embed="rId3"/>
          <a:stretch>
            <a:fillRect/>
          </a:stretch>
        </p:blipFill>
        <p:spPr>
          <a:xfrm>
            <a:off x="794477" y="1707978"/>
            <a:ext cx="2228851" cy="2228851"/>
          </a:xfrm>
          <a:prstGeom prst="rect">
            <a:avLst/>
          </a:prstGeom>
        </p:spPr>
      </p:pic>
      <p:pic>
        <p:nvPicPr>
          <p:cNvPr id="8" name="그림 7" descr="텍스트, 길, 장면, 도로이(가) 표시된 사진&#10;&#10;자동 생성된 설명">
            <a:extLst>
              <a:ext uri="{FF2B5EF4-FFF2-40B4-BE49-F238E27FC236}">
                <a16:creationId xmlns:a16="http://schemas.microsoft.com/office/drawing/2014/main" id="{378C8E19-385C-494D-B8F9-FD6F0DE7262E}"/>
              </a:ext>
            </a:extLst>
          </p:cNvPr>
          <p:cNvPicPr>
            <a:picLocks noChangeAspect="1"/>
          </p:cNvPicPr>
          <p:nvPr/>
        </p:nvPicPr>
        <p:blipFill>
          <a:blip r:embed="rId4"/>
          <a:stretch>
            <a:fillRect/>
          </a:stretch>
        </p:blipFill>
        <p:spPr>
          <a:xfrm>
            <a:off x="3166202" y="1717504"/>
            <a:ext cx="2219326" cy="2219326"/>
          </a:xfrm>
          <a:prstGeom prst="rect">
            <a:avLst/>
          </a:prstGeom>
        </p:spPr>
      </p:pic>
      <p:pic>
        <p:nvPicPr>
          <p:cNvPr id="12" name="그림 11" descr="텍스트, 장면, 길, 도로이(가) 표시된 사진&#10;&#10;자동 생성된 설명">
            <a:extLst>
              <a:ext uri="{FF2B5EF4-FFF2-40B4-BE49-F238E27FC236}">
                <a16:creationId xmlns:a16="http://schemas.microsoft.com/office/drawing/2014/main" id="{34C76283-2D33-4FF2-9B64-56F64E78B9A0}"/>
              </a:ext>
            </a:extLst>
          </p:cNvPr>
          <p:cNvPicPr>
            <a:picLocks noChangeAspect="1"/>
          </p:cNvPicPr>
          <p:nvPr/>
        </p:nvPicPr>
        <p:blipFill>
          <a:blip r:embed="rId5"/>
          <a:stretch>
            <a:fillRect/>
          </a:stretch>
        </p:blipFill>
        <p:spPr>
          <a:xfrm>
            <a:off x="5566502" y="1717503"/>
            <a:ext cx="2228851" cy="2228851"/>
          </a:xfrm>
          <a:prstGeom prst="rect">
            <a:avLst/>
          </a:prstGeom>
        </p:spPr>
      </p:pic>
      <p:pic>
        <p:nvPicPr>
          <p:cNvPr id="14" name="그림 13" descr="텍스트, 장면, 길, 도로이(가) 표시된 사진&#10;&#10;자동 생성된 설명">
            <a:extLst>
              <a:ext uri="{FF2B5EF4-FFF2-40B4-BE49-F238E27FC236}">
                <a16:creationId xmlns:a16="http://schemas.microsoft.com/office/drawing/2014/main" id="{0E798FC4-84E6-4B8B-A3A8-C19E97B8EE9B}"/>
              </a:ext>
            </a:extLst>
          </p:cNvPr>
          <p:cNvPicPr>
            <a:picLocks noChangeAspect="1"/>
          </p:cNvPicPr>
          <p:nvPr/>
        </p:nvPicPr>
        <p:blipFill>
          <a:blip r:embed="rId6"/>
          <a:stretch>
            <a:fillRect/>
          </a:stretch>
        </p:blipFill>
        <p:spPr>
          <a:xfrm>
            <a:off x="775427" y="4336878"/>
            <a:ext cx="2228851" cy="2228851"/>
          </a:xfrm>
          <a:prstGeom prst="rect">
            <a:avLst/>
          </a:prstGeom>
        </p:spPr>
      </p:pic>
      <p:pic>
        <p:nvPicPr>
          <p:cNvPr id="15" name="그림 14" descr="텍스트, 장면, 길, 도로이(가) 표시된 사진&#10;&#10;자동 생성된 설명">
            <a:extLst>
              <a:ext uri="{FF2B5EF4-FFF2-40B4-BE49-F238E27FC236}">
                <a16:creationId xmlns:a16="http://schemas.microsoft.com/office/drawing/2014/main" id="{5C985A7E-EEF9-4025-9092-FDB717D7DF5E}"/>
              </a:ext>
            </a:extLst>
          </p:cNvPr>
          <p:cNvPicPr>
            <a:picLocks noChangeAspect="1"/>
          </p:cNvPicPr>
          <p:nvPr/>
        </p:nvPicPr>
        <p:blipFill>
          <a:blip r:embed="rId6"/>
          <a:stretch>
            <a:fillRect/>
          </a:stretch>
        </p:blipFill>
        <p:spPr>
          <a:xfrm>
            <a:off x="3175728" y="4336879"/>
            <a:ext cx="2238376" cy="2238376"/>
          </a:xfrm>
          <a:prstGeom prst="rect">
            <a:avLst/>
          </a:prstGeom>
        </p:spPr>
      </p:pic>
      <p:pic>
        <p:nvPicPr>
          <p:cNvPr id="16" name="그림 15">
            <a:extLst>
              <a:ext uri="{FF2B5EF4-FFF2-40B4-BE49-F238E27FC236}">
                <a16:creationId xmlns:a16="http://schemas.microsoft.com/office/drawing/2014/main" id="{5F6E2073-183C-4F8A-A997-AACA32E32427}"/>
              </a:ext>
            </a:extLst>
          </p:cNvPr>
          <p:cNvPicPr>
            <a:picLocks noChangeAspect="1"/>
          </p:cNvPicPr>
          <p:nvPr/>
        </p:nvPicPr>
        <p:blipFill>
          <a:blip r:embed="rId7"/>
          <a:stretch>
            <a:fillRect/>
          </a:stretch>
        </p:blipFill>
        <p:spPr>
          <a:xfrm>
            <a:off x="5585552" y="4346403"/>
            <a:ext cx="2228850" cy="2228850"/>
          </a:xfrm>
          <a:prstGeom prst="rect">
            <a:avLst/>
          </a:prstGeom>
        </p:spPr>
      </p:pic>
      <p:sp>
        <p:nvSpPr>
          <p:cNvPr id="19" name="직사각형 18">
            <a:extLst>
              <a:ext uri="{FF2B5EF4-FFF2-40B4-BE49-F238E27FC236}">
                <a16:creationId xmlns:a16="http://schemas.microsoft.com/office/drawing/2014/main" id="{7D25B4E2-2842-4AC5-87A8-CAE0DEB1FC15}"/>
              </a:ext>
            </a:extLst>
          </p:cNvPr>
          <p:cNvSpPr/>
          <p:nvPr/>
        </p:nvSpPr>
        <p:spPr>
          <a:xfrm>
            <a:off x="6804411" y="2821694"/>
            <a:ext cx="510789" cy="990706"/>
          </a:xfrm>
          <a:prstGeom prst="rect">
            <a:avLst/>
          </a:prstGeom>
          <a:solidFill>
            <a:srgbClr val="E4503C">
              <a:alpha val="16000"/>
            </a:srgbClr>
          </a:solidFill>
          <a:ln w="41275">
            <a:solidFill>
              <a:srgbClr val="E45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0" name="직사각형 19">
            <a:extLst>
              <a:ext uri="{FF2B5EF4-FFF2-40B4-BE49-F238E27FC236}">
                <a16:creationId xmlns:a16="http://schemas.microsoft.com/office/drawing/2014/main" id="{1DA89CA4-7976-4739-8821-958C2FF45758}"/>
              </a:ext>
            </a:extLst>
          </p:cNvPr>
          <p:cNvSpPr/>
          <p:nvPr/>
        </p:nvSpPr>
        <p:spPr>
          <a:xfrm>
            <a:off x="1908902" y="5445044"/>
            <a:ext cx="1152526" cy="1254139"/>
          </a:xfrm>
          <a:prstGeom prst="rect">
            <a:avLst/>
          </a:prstGeom>
          <a:solidFill>
            <a:srgbClr val="E4503C">
              <a:alpha val="16000"/>
            </a:srgbClr>
          </a:solidFill>
          <a:ln w="41275">
            <a:solidFill>
              <a:srgbClr val="E45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24" name="Object 3">
            <a:extLst>
              <a:ext uri="{FF2B5EF4-FFF2-40B4-BE49-F238E27FC236}">
                <a16:creationId xmlns:a16="http://schemas.microsoft.com/office/drawing/2014/main" id="{F3BBE515-E486-47AE-A87E-3D0C42975739}"/>
              </a:ext>
            </a:extLst>
          </p:cNvPr>
          <p:cNvSpPr txBox="1"/>
          <p:nvPr/>
        </p:nvSpPr>
        <p:spPr>
          <a:xfrm>
            <a:off x="2688058" y="1007543"/>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YOLOv5</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모델을</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사용한 차량 객체 탐지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200" dirty="0" err="1">
                <a:latin typeface="S-Core Dream 3 Light" panose="020B0303030302020204" pitchFamily="34" charset="-127"/>
                <a:ea typeface="S-Core Dream 3 Light" panose="020B0303030302020204" pitchFamily="34" charset="-127"/>
                <a:cs typeface="Noto Sans CJK KR Bold" pitchFamily="34" charset="0"/>
              </a:rPr>
              <a:t>라온피플</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데이터 활용</a:t>
            </a:r>
            <a:endParaRPr lang="en-US" sz="1200" dirty="0">
              <a:latin typeface="S-Core Dream 4 Regular" panose="020B0503030302020204" pitchFamily="34" charset="-127"/>
              <a:ea typeface="S-Core Dream 4 Regular" panose="020B0503030302020204" pitchFamily="34" charset="-127"/>
            </a:endParaRPr>
          </a:p>
        </p:txBody>
      </p:sp>
      <p:sp>
        <p:nvSpPr>
          <p:cNvPr id="25" name="Object 2">
            <a:extLst>
              <a:ext uri="{FF2B5EF4-FFF2-40B4-BE49-F238E27FC236}">
                <a16:creationId xmlns:a16="http://schemas.microsoft.com/office/drawing/2014/main" id="{3AC98CD5-0881-4135-8B11-607AA027F810}"/>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3. YOLOv5</a:t>
            </a:r>
            <a:r>
              <a:rPr lang="ko-KR" altLang="en-US" sz="2000" kern="0" spc="667" dirty="0">
                <a:latin typeface="S-Core Dream 7 ExtraBold" panose="020B0803030302020204" pitchFamily="34" charset="-127"/>
                <a:ea typeface="S-Core Dream 7 ExtraBold" panose="020B0803030302020204" pitchFamily="34" charset="-127"/>
              </a:rPr>
              <a:t>를 이용한 객체 탐지 및 </a:t>
            </a:r>
            <a:r>
              <a:rPr lang="ko-KR" altLang="en-US" sz="2000" kern="0" spc="667" dirty="0" err="1">
                <a:latin typeface="S-Core Dream 7 ExtraBold" panose="020B0803030302020204" pitchFamily="34" charset="-127"/>
                <a:ea typeface="S-Core Dream 7 ExtraBold" panose="020B0803030302020204" pitchFamily="34" charset="-127"/>
              </a:rPr>
              <a:t>카운팅</a:t>
            </a:r>
            <a:r>
              <a:rPr lang="ko-KR" altLang="en-US" sz="2000" kern="0" spc="667" dirty="0">
                <a:latin typeface="S-Core Dream 7 ExtraBold" panose="020B0803030302020204" pitchFamily="34" charset="-127"/>
                <a:ea typeface="S-Core Dream 7 ExtraBold" panose="020B0803030302020204" pitchFamily="34" charset="-127"/>
              </a:rPr>
              <a:t> 구현</a:t>
            </a:r>
            <a:endParaRPr lang="en-US" sz="1200" dirty="0">
              <a:latin typeface="S-Core Dream 7 ExtraBold" panose="020B0803030302020204" pitchFamily="34" charset="-127"/>
              <a:ea typeface="S-Core Dream 7 ExtraBold" panose="020B0803030302020204" pitchFamily="34" charset="-127"/>
            </a:endParaRPr>
          </a:p>
        </p:txBody>
      </p:sp>
      <p:sp>
        <p:nvSpPr>
          <p:cNvPr id="17" name="TextBox 16">
            <a:extLst>
              <a:ext uri="{FF2B5EF4-FFF2-40B4-BE49-F238E27FC236}">
                <a16:creationId xmlns:a16="http://schemas.microsoft.com/office/drawing/2014/main" id="{C661C908-F9E1-43E5-AF41-74EF2E47E5B4}"/>
              </a:ext>
            </a:extLst>
          </p:cNvPr>
          <p:cNvSpPr txBox="1"/>
          <p:nvPr/>
        </p:nvSpPr>
        <p:spPr>
          <a:xfrm>
            <a:off x="7985850" y="1882539"/>
            <a:ext cx="4036104" cy="4770537"/>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도로교통 외부데이터</a:t>
            </a:r>
            <a:r>
              <a:rPr lang="en-US" altLang="ko-KR" sz="1600" dirty="0">
                <a:latin typeface="+mj-lt"/>
                <a:ea typeface="Malgun Gothic Semilight" panose="020B0502040204020203" pitchFamily="50" charset="-127"/>
                <a:cs typeface="Malgun Gothic Semilight" panose="020B0502040204020203" pitchFamily="50" charset="-127"/>
              </a:rPr>
              <a:t>(AI Hub Korea, 30743</a:t>
            </a:r>
            <a:r>
              <a:rPr lang="ko-KR" altLang="en-US" sz="1600" dirty="0">
                <a:latin typeface="+mj-lt"/>
                <a:ea typeface="Malgun Gothic Semilight" panose="020B0502040204020203" pitchFamily="50" charset="-127"/>
                <a:cs typeface="Malgun Gothic Semilight" panose="020B0502040204020203" pitchFamily="50" charset="-127"/>
              </a:rPr>
              <a:t>번</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주관사</a:t>
            </a:r>
            <a:r>
              <a:rPr lang="ko-KR" altLang="en-US"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라온피플</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사용하여 </a:t>
            </a:r>
            <a:r>
              <a:rPr lang="en-US" altLang="ko-KR" sz="1600" dirty="0">
                <a:latin typeface="+mj-lt"/>
                <a:ea typeface="Malgun Gothic Semilight" panose="020B0502040204020203" pitchFamily="50" charset="-127"/>
                <a:cs typeface="Malgun Gothic Semilight" panose="020B0502040204020203" pitchFamily="50" charset="-127"/>
              </a:rPr>
              <a:t>Yolo Custom </a:t>
            </a:r>
            <a:r>
              <a:rPr lang="ko-KR" altLang="en-US" sz="1600" dirty="0">
                <a:latin typeface="+mj-lt"/>
                <a:ea typeface="Malgun Gothic Semilight" panose="020B0502040204020203" pitchFamily="50" charset="-127"/>
                <a:cs typeface="Malgun Gothic Semilight" panose="020B0502040204020203" pitchFamily="50" charset="-127"/>
              </a:rPr>
              <a:t>학습</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학습 이전 모델은 여러 차량의 나열된 모습을</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열차</a:t>
            </a:r>
            <a:r>
              <a:rPr lang="en-US" altLang="ko-KR" sz="1600" dirty="0">
                <a:latin typeface="+mj-lt"/>
                <a:ea typeface="Malgun Gothic Semilight" panose="020B0502040204020203" pitchFamily="50" charset="-127"/>
                <a:cs typeface="Malgun Gothic Semilight" panose="020B0502040204020203" pitchFamily="50" charset="-127"/>
              </a:rPr>
              <a:t>(Train)</a:t>
            </a:r>
            <a:r>
              <a:rPr lang="ko-KR" altLang="en-US" sz="1600" dirty="0">
                <a:latin typeface="+mj-lt"/>
                <a:ea typeface="Malgun Gothic Semilight" panose="020B0502040204020203" pitchFamily="50" charset="-127"/>
                <a:cs typeface="Malgun Gothic Semilight" panose="020B0502040204020203" pitchFamily="50" charset="-127"/>
              </a:rPr>
              <a:t>로 인식하는 오류 존재</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외부데이터로 학습한 모델은 성능향상</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검증을 위해 도로영상을 프레임으로 분해하고</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각 프레임마다 </a:t>
            </a:r>
            <a:r>
              <a:rPr lang="en-US" altLang="ko-KR" sz="1600" dirty="0">
                <a:latin typeface="+mj-lt"/>
                <a:ea typeface="Malgun Gothic Semilight" panose="020B0502040204020203" pitchFamily="50" charset="-127"/>
                <a:cs typeface="Malgun Gothic Semilight" panose="020B0502040204020203" pitchFamily="50" charset="-127"/>
              </a:rPr>
              <a:t>YOLO </a:t>
            </a:r>
            <a:r>
              <a:rPr lang="ko-KR" altLang="en-US" sz="1600" dirty="0">
                <a:latin typeface="+mj-lt"/>
                <a:ea typeface="Malgun Gothic Semilight" panose="020B0502040204020203" pitchFamily="50" charset="-127"/>
                <a:cs typeface="Malgun Gothic Semilight" panose="020B0502040204020203" pitchFamily="50" charset="-127"/>
              </a:rPr>
              <a:t>모델 연속적용 </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 Truck, bike, person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인식성능이 </a:t>
            </a: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저조</a:t>
            </a:r>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endPar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추후</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COCO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데이터셋을 기반으로 </a:t>
            </a:r>
            <a:r>
              <a:rPr lang="ko-KR" altLang="en-US" sz="1600" dirty="0" err="1">
                <a:latin typeface="+mj-lt"/>
                <a:ea typeface="Malgun Gothic Semilight" panose="020B0502040204020203" pitchFamily="50" charset="-127"/>
                <a:cs typeface="Malgun Gothic Semilight" panose="020B0502040204020203" pitchFamily="50" charset="-127"/>
                <a:sym typeface="Wingdings" panose="05000000000000000000" pitchFamily="2" charset="2"/>
              </a:rPr>
              <a:t>재학습하여</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Real Time Object Detection </a:t>
            </a:r>
            <a:r>
              <a:rPr lang="ko-KR" altLang="en-US"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성능 향상 성공</a:t>
            </a:r>
            <a:endParaRPr lang="en-US" altLang="ko-KR" sz="1600" dirty="0">
              <a:latin typeface="+mj-lt"/>
              <a:ea typeface="Malgun Gothic Semilight" panose="020B0502040204020203" pitchFamily="50" charset="-127"/>
              <a:cs typeface="Malgun Gothic Semilight" panose="020B0502040204020203" pitchFamily="50" charset="-127"/>
            </a:endParaRPr>
          </a:p>
        </p:txBody>
      </p:sp>
    </p:spTree>
    <p:extLst>
      <p:ext uri="{BB962C8B-B14F-4D97-AF65-F5344CB8AC3E}">
        <p14:creationId xmlns:p14="http://schemas.microsoft.com/office/powerpoint/2010/main" val="2882085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2A53595-EF7E-4C2A-A613-86CA22568A8A}"/>
              </a:ext>
            </a:extLst>
          </p:cNvPr>
          <p:cNvSpPr txBox="1"/>
          <p:nvPr/>
        </p:nvSpPr>
        <p:spPr>
          <a:xfrm>
            <a:off x="1000919" y="5484166"/>
            <a:ext cx="10637032" cy="830997"/>
          </a:xfrm>
          <a:prstGeom prst="rect">
            <a:avLst/>
          </a:prstGeom>
          <a:noFill/>
        </p:spPr>
        <p:txBody>
          <a:bodyPr wrap="square">
            <a:spAutoFit/>
          </a:bodyPr>
          <a:lstStyle/>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오토바이</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트럭</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버스도 인식을 잘함</a:t>
            </a: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342900" indent="-34290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추가적인 기능으로</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화면 왼쪽 하단을 통해 현재 화면 속에 있는 차량을 </a:t>
            </a:r>
            <a:r>
              <a:rPr lang="en-US" altLang="ko-KR" sz="1600" dirty="0">
                <a:latin typeface="+mj-lt"/>
                <a:ea typeface="Malgun Gothic Semilight" panose="020B0502040204020203" pitchFamily="50" charset="-127"/>
                <a:cs typeface="Malgun Gothic Semilight" panose="020B0502040204020203" pitchFamily="50" charset="-127"/>
              </a:rPr>
              <a:t>Counting </a:t>
            </a:r>
            <a:r>
              <a:rPr lang="ko-KR" altLang="en-US" sz="1600" dirty="0">
                <a:latin typeface="+mj-lt"/>
                <a:ea typeface="Malgun Gothic Semilight" panose="020B0502040204020203" pitchFamily="50" charset="-127"/>
                <a:cs typeface="Malgun Gothic Semilight" panose="020B0502040204020203" pitchFamily="50" charset="-127"/>
              </a:rPr>
              <a:t>할 수 있도록 구현함</a:t>
            </a:r>
            <a:endParaRPr lang="en-US" altLang="ko-KR" sz="1600" dirty="0">
              <a:latin typeface="+mj-lt"/>
              <a:ea typeface="Malgun Gothic Semilight" panose="020B0502040204020203" pitchFamily="50" charset="-127"/>
              <a:cs typeface="Malgun Gothic Semilight" panose="020B0502040204020203" pitchFamily="50" charset="-127"/>
            </a:endParaRPr>
          </a:p>
        </p:txBody>
      </p:sp>
      <p:grpSp>
        <p:nvGrpSpPr>
          <p:cNvPr id="24" name="그룹 23">
            <a:extLst>
              <a:ext uri="{FF2B5EF4-FFF2-40B4-BE49-F238E27FC236}">
                <a16:creationId xmlns:a16="http://schemas.microsoft.com/office/drawing/2014/main" id="{3DA8EFC3-2FF3-4CA9-8284-B92D3BB8B516}"/>
              </a:ext>
            </a:extLst>
          </p:cNvPr>
          <p:cNvGrpSpPr/>
          <p:nvPr/>
        </p:nvGrpSpPr>
        <p:grpSpPr>
          <a:xfrm>
            <a:off x="6265933" y="1657141"/>
            <a:ext cx="5263885" cy="3197330"/>
            <a:chOff x="4120649" y="2463038"/>
            <a:chExt cx="5175819" cy="2891900"/>
          </a:xfrm>
        </p:grpSpPr>
        <p:pic>
          <p:nvPicPr>
            <p:cNvPr id="25" name="그림 24">
              <a:extLst>
                <a:ext uri="{FF2B5EF4-FFF2-40B4-BE49-F238E27FC236}">
                  <a16:creationId xmlns:a16="http://schemas.microsoft.com/office/drawing/2014/main" id="{376942C9-63FF-43C6-B6E5-03F893461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448" y="2463038"/>
              <a:ext cx="5016020" cy="2801419"/>
            </a:xfrm>
            <a:prstGeom prst="rect">
              <a:avLst/>
            </a:prstGeom>
          </p:spPr>
        </p:pic>
        <p:sp>
          <p:nvSpPr>
            <p:cNvPr id="26" name="직사각형 25">
              <a:extLst>
                <a:ext uri="{FF2B5EF4-FFF2-40B4-BE49-F238E27FC236}">
                  <a16:creationId xmlns:a16="http://schemas.microsoft.com/office/drawing/2014/main" id="{94423838-749E-4DAA-AB42-ABD371999D5B}"/>
                </a:ext>
              </a:extLst>
            </p:cNvPr>
            <p:cNvSpPr/>
            <p:nvPr/>
          </p:nvSpPr>
          <p:spPr>
            <a:xfrm>
              <a:off x="4120649" y="5026465"/>
              <a:ext cx="3941685" cy="328473"/>
            </a:xfrm>
            <a:prstGeom prst="rect">
              <a:avLst/>
            </a:prstGeom>
            <a:noFill/>
            <a:ln w="38100">
              <a:solidFill>
                <a:srgbClr val="E45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9" name="TextBox 28">
            <a:extLst>
              <a:ext uri="{FF2B5EF4-FFF2-40B4-BE49-F238E27FC236}">
                <a16:creationId xmlns:a16="http://schemas.microsoft.com/office/drawing/2014/main" id="{EC750698-16A7-46C0-A6EF-EB1F3C1E8ACD}"/>
              </a:ext>
            </a:extLst>
          </p:cNvPr>
          <p:cNvSpPr txBox="1"/>
          <p:nvPr/>
        </p:nvSpPr>
        <p:spPr>
          <a:xfrm>
            <a:off x="6265931" y="4842270"/>
            <a:ext cx="4008753" cy="276999"/>
          </a:xfrm>
          <a:prstGeom prst="rect">
            <a:avLst/>
          </a:prstGeom>
          <a:noFill/>
        </p:spPr>
        <p:txBody>
          <a:bodyPr wrap="square">
            <a:spAutoFit/>
          </a:bodyPr>
          <a:lstStyle/>
          <a:p>
            <a:pPr algn="ctr" latinLnBrk="0"/>
            <a:r>
              <a:rPr lang="ko-KR" altLang="en-US" sz="1200"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현재 화면 속에 있는 차량의 현황 확인가능</a:t>
            </a:r>
          </a:p>
        </p:txBody>
      </p:sp>
      <p:pic>
        <p:nvPicPr>
          <p:cNvPr id="30" name="그림 29" descr="텍스트, 장면, 길, 도로이(가) 표시된 사진&#10;&#10;자동 생성된 설명">
            <a:extLst>
              <a:ext uri="{FF2B5EF4-FFF2-40B4-BE49-F238E27FC236}">
                <a16:creationId xmlns:a16="http://schemas.microsoft.com/office/drawing/2014/main" id="{94A17A39-BC65-4BB4-990E-3502960C1D7E}"/>
              </a:ext>
            </a:extLst>
          </p:cNvPr>
          <p:cNvPicPr>
            <a:picLocks noChangeAspect="1"/>
          </p:cNvPicPr>
          <p:nvPr/>
        </p:nvPicPr>
        <p:blipFill>
          <a:blip r:embed="rId4"/>
          <a:stretch>
            <a:fillRect/>
          </a:stretch>
        </p:blipFill>
        <p:spPr>
          <a:xfrm>
            <a:off x="582803" y="1657141"/>
            <a:ext cx="5095095" cy="3068210"/>
          </a:xfrm>
          <a:prstGeom prst="rect">
            <a:avLst/>
          </a:prstGeom>
        </p:spPr>
      </p:pic>
      <p:sp>
        <p:nvSpPr>
          <p:cNvPr id="9" name="화살표: 오른쪽 8">
            <a:extLst>
              <a:ext uri="{FF2B5EF4-FFF2-40B4-BE49-F238E27FC236}">
                <a16:creationId xmlns:a16="http://schemas.microsoft.com/office/drawing/2014/main" id="{934056D6-605F-4326-B6D9-63CC8E3D42DD}"/>
              </a:ext>
            </a:extLst>
          </p:cNvPr>
          <p:cNvSpPr/>
          <p:nvPr/>
        </p:nvSpPr>
        <p:spPr>
          <a:xfrm>
            <a:off x="5871990" y="3007605"/>
            <a:ext cx="393941" cy="187287"/>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타원 9">
            <a:extLst>
              <a:ext uri="{FF2B5EF4-FFF2-40B4-BE49-F238E27FC236}">
                <a16:creationId xmlns:a16="http://schemas.microsoft.com/office/drawing/2014/main" id="{8F76DD3B-1CFB-401C-B868-D5A25C4357EB}"/>
              </a:ext>
            </a:extLst>
          </p:cNvPr>
          <p:cNvSpPr/>
          <p:nvPr/>
        </p:nvSpPr>
        <p:spPr>
          <a:xfrm>
            <a:off x="3602516" y="3635566"/>
            <a:ext cx="727113" cy="705080"/>
          </a:xfrm>
          <a:prstGeom prst="ellipse">
            <a:avLst/>
          </a:prstGeom>
          <a:solidFill>
            <a:srgbClr val="E4503C">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타원 30">
            <a:extLst>
              <a:ext uri="{FF2B5EF4-FFF2-40B4-BE49-F238E27FC236}">
                <a16:creationId xmlns:a16="http://schemas.microsoft.com/office/drawing/2014/main" id="{6E18FD47-988B-4E77-AEF4-19A07EB710BB}"/>
              </a:ext>
            </a:extLst>
          </p:cNvPr>
          <p:cNvSpPr/>
          <p:nvPr/>
        </p:nvSpPr>
        <p:spPr>
          <a:xfrm>
            <a:off x="8742065" y="3593875"/>
            <a:ext cx="727113" cy="705080"/>
          </a:xfrm>
          <a:prstGeom prst="ellipse">
            <a:avLst/>
          </a:prstGeom>
          <a:solidFill>
            <a:srgbClr val="E4503C">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3" name="직선 화살표 연결선 32">
            <a:extLst>
              <a:ext uri="{FF2B5EF4-FFF2-40B4-BE49-F238E27FC236}">
                <a16:creationId xmlns:a16="http://schemas.microsoft.com/office/drawing/2014/main" id="{E1A0828E-E2A8-4510-A062-1871CC5BEC79}"/>
              </a:ext>
            </a:extLst>
          </p:cNvPr>
          <p:cNvCxnSpPr>
            <a:stCxn id="10" idx="6"/>
            <a:endCxn id="31" idx="2"/>
          </p:cNvCxnSpPr>
          <p:nvPr/>
        </p:nvCxnSpPr>
        <p:spPr>
          <a:xfrm flipV="1">
            <a:off x="4329629" y="3946415"/>
            <a:ext cx="4412436" cy="41691"/>
          </a:xfrm>
          <a:prstGeom prst="straightConnector1">
            <a:avLst/>
          </a:prstGeom>
          <a:ln w="25400">
            <a:solidFill>
              <a:srgbClr val="E4503C">
                <a:alpha val="68000"/>
              </a:srgb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FA954B3-B187-4F1C-AE91-0A3131D5CD07}"/>
              </a:ext>
            </a:extLst>
          </p:cNvPr>
          <p:cNvSpPr txBox="1"/>
          <p:nvPr/>
        </p:nvSpPr>
        <p:spPr>
          <a:xfrm>
            <a:off x="8560279" y="3578270"/>
            <a:ext cx="727113" cy="369332"/>
          </a:xfrm>
          <a:prstGeom prst="rect">
            <a:avLst/>
          </a:prstGeom>
          <a:noFill/>
        </p:spPr>
        <p:txBody>
          <a:bodyPr wrap="square">
            <a:spAutoFit/>
          </a:bodyPr>
          <a:lstStyle/>
          <a:p>
            <a:r>
              <a:rPr lang="en-US" altLang="ko-KR" b="1" dirty="0"/>
              <a:t>1</a:t>
            </a:r>
            <a:endParaRPr lang="ko-KR" altLang="en-US" b="1" dirty="0"/>
          </a:p>
        </p:txBody>
      </p:sp>
      <p:sp>
        <p:nvSpPr>
          <p:cNvPr id="36" name="TextBox 35">
            <a:extLst>
              <a:ext uri="{FF2B5EF4-FFF2-40B4-BE49-F238E27FC236}">
                <a16:creationId xmlns:a16="http://schemas.microsoft.com/office/drawing/2014/main" id="{D4F9CA63-984C-48E2-80F4-4EEDD0CFA310}"/>
              </a:ext>
            </a:extLst>
          </p:cNvPr>
          <p:cNvSpPr txBox="1"/>
          <p:nvPr/>
        </p:nvSpPr>
        <p:spPr>
          <a:xfrm>
            <a:off x="5955879" y="4334217"/>
            <a:ext cx="727113" cy="369332"/>
          </a:xfrm>
          <a:prstGeom prst="rect">
            <a:avLst/>
          </a:prstGeom>
          <a:noFill/>
        </p:spPr>
        <p:txBody>
          <a:bodyPr wrap="square">
            <a:spAutoFit/>
          </a:bodyPr>
          <a:lstStyle/>
          <a:p>
            <a:r>
              <a:rPr lang="en-US" altLang="ko-KR" b="1" dirty="0"/>
              <a:t>2</a:t>
            </a:r>
            <a:endParaRPr lang="ko-KR" altLang="en-US" b="1" dirty="0"/>
          </a:p>
        </p:txBody>
      </p:sp>
      <p:sp>
        <p:nvSpPr>
          <p:cNvPr id="18" name="Object 2">
            <a:extLst>
              <a:ext uri="{FF2B5EF4-FFF2-40B4-BE49-F238E27FC236}">
                <a16:creationId xmlns:a16="http://schemas.microsoft.com/office/drawing/2014/main" id="{10F27303-E4EE-4AAD-9CE1-3AA1AB987C83}"/>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3. YOLOv5</a:t>
            </a:r>
            <a:r>
              <a:rPr lang="ko-KR" altLang="en-US" sz="2000" kern="0" spc="667" dirty="0">
                <a:latin typeface="S-Core Dream 7 ExtraBold" panose="020B0803030302020204" pitchFamily="34" charset="-127"/>
                <a:ea typeface="S-Core Dream 7 ExtraBold" panose="020B0803030302020204" pitchFamily="34" charset="-127"/>
              </a:rPr>
              <a:t>를 이용한 객체 탐지 및 </a:t>
            </a:r>
            <a:r>
              <a:rPr lang="ko-KR" altLang="en-US" sz="2000" kern="0" spc="667" dirty="0" err="1">
                <a:latin typeface="S-Core Dream 7 ExtraBold" panose="020B0803030302020204" pitchFamily="34" charset="-127"/>
                <a:ea typeface="S-Core Dream 7 ExtraBold" panose="020B0803030302020204" pitchFamily="34" charset="-127"/>
              </a:rPr>
              <a:t>카운팅</a:t>
            </a:r>
            <a:r>
              <a:rPr lang="ko-KR" altLang="en-US" sz="2000" kern="0" spc="667" dirty="0">
                <a:latin typeface="S-Core Dream 7 ExtraBold" panose="020B0803030302020204" pitchFamily="34" charset="-127"/>
                <a:ea typeface="S-Core Dream 7 ExtraBold" panose="020B0803030302020204" pitchFamily="34" charset="-127"/>
              </a:rPr>
              <a:t> 구현</a:t>
            </a:r>
            <a:endParaRPr lang="en-US" sz="1200" dirty="0">
              <a:latin typeface="S-Core Dream 7 ExtraBold" panose="020B0803030302020204" pitchFamily="34" charset="-127"/>
              <a:ea typeface="S-Core Dream 7 ExtraBold" panose="020B0803030302020204" pitchFamily="34" charset="-127"/>
            </a:endParaRPr>
          </a:p>
        </p:txBody>
      </p:sp>
      <p:sp>
        <p:nvSpPr>
          <p:cNvPr id="19" name="Object 3">
            <a:extLst>
              <a:ext uri="{FF2B5EF4-FFF2-40B4-BE49-F238E27FC236}">
                <a16:creationId xmlns:a16="http://schemas.microsoft.com/office/drawing/2014/main" id="{DD47F43C-87B0-41A6-BDEA-9053F6D7CC4E}"/>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YOLOv5</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모델을 사용한 차량 객체 탐지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COCO dataset</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데이터 활용</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3457393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descr="길, 도로, 장면, 자동차이(가) 표시된 사진&#10;&#10;자동 생성된 설명">
            <a:extLst>
              <a:ext uri="{FF2B5EF4-FFF2-40B4-BE49-F238E27FC236}">
                <a16:creationId xmlns:a16="http://schemas.microsoft.com/office/drawing/2014/main" id="{C323D90F-B852-4DFE-A6D4-4DFBE6266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61" y="1824037"/>
            <a:ext cx="5715000" cy="3219450"/>
          </a:xfrm>
          <a:prstGeom prst="rect">
            <a:avLst/>
          </a:prstGeom>
        </p:spPr>
      </p:pic>
      <p:pic>
        <p:nvPicPr>
          <p:cNvPr id="9" name="그림 8" descr="텍스트, 길, 장면, 도로이(가) 표시된 사진&#10;&#10;자동 생성된 설명">
            <a:extLst>
              <a:ext uri="{FF2B5EF4-FFF2-40B4-BE49-F238E27FC236}">
                <a16:creationId xmlns:a16="http://schemas.microsoft.com/office/drawing/2014/main" id="{6AB05E4B-F36D-4481-B270-B5DE37B66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240" y="1833562"/>
            <a:ext cx="5715000" cy="3209925"/>
          </a:xfrm>
          <a:prstGeom prst="rect">
            <a:avLst/>
          </a:prstGeom>
        </p:spPr>
      </p:pic>
      <p:sp>
        <p:nvSpPr>
          <p:cNvPr id="10" name="Object 2">
            <a:extLst>
              <a:ext uri="{FF2B5EF4-FFF2-40B4-BE49-F238E27FC236}">
                <a16:creationId xmlns:a16="http://schemas.microsoft.com/office/drawing/2014/main" id="{EA4DA902-A842-49E2-B9BF-D1CF20C7B743}"/>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3. YOLOv5</a:t>
            </a:r>
            <a:r>
              <a:rPr lang="ko-KR" altLang="en-US" sz="2000" kern="0" spc="667" dirty="0">
                <a:latin typeface="S-Core Dream 7 ExtraBold" panose="020B0803030302020204" pitchFamily="34" charset="-127"/>
                <a:ea typeface="S-Core Dream 7 ExtraBold" panose="020B0803030302020204" pitchFamily="34" charset="-127"/>
              </a:rPr>
              <a:t>를 이용한 객체 탐지 및 </a:t>
            </a:r>
            <a:r>
              <a:rPr lang="ko-KR" altLang="en-US" sz="2000" kern="0" spc="667" dirty="0" err="1">
                <a:latin typeface="S-Core Dream 7 ExtraBold" panose="020B0803030302020204" pitchFamily="34" charset="-127"/>
                <a:ea typeface="S-Core Dream 7 ExtraBold" panose="020B0803030302020204" pitchFamily="34" charset="-127"/>
              </a:rPr>
              <a:t>카운팅</a:t>
            </a:r>
            <a:r>
              <a:rPr lang="ko-KR" altLang="en-US" sz="2000" kern="0" spc="667" dirty="0">
                <a:latin typeface="S-Core Dream 7 ExtraBold" panose="020B0803030302020204" pitchFamily="34" charset="-127"/>
                <a:ea typeface="S-Core Dream 7 ExtraBold" panose="020B0803030302020204" pitchFamily="34" charset="-127"/>
              </a:rPr>
              <a:t> 구현</a:t>
            </a:r>
            <a:endParaRPr lang="en-US" sz="1200" dirty="0">
              <a:latin typeface="S-Core Dream 7 ExtraBold" panose="020B0803030302020204" pitchFamily="34" charset="-127"/>
              <a:ea typeface="S-Core Dream 7 ExtraBold" panose="020B0803030302020204" pitchFamily="34" charset="-127"/>
            </a:endParaRPr>
          </a:p>
        </p:txBody>
      </p:sp>
      <p:sp>
        <p:nvSpPr>
          <p:cNvPr id="8" name="TextBox 7">
            <a:extLst>
              <a:ext uri="{FF2B5EF4-FFF2-40B4-BE49-F238E27FC236}">
                <a16:creationId xmlns:a16="http://schemas.microsoft.com/office/drawing/2014/main" id="{683F01FF-9732-4379-9540-00D2F6280FEF}"/>
              </a:ext>
            </a:extLst>
          </p:cNvPr>
          <p:cNvSpPr txBox="1"/>
          <p:nvPr/>
        </p:nvSpPr>
        <p:spPr>
          <a:xfrm>
            <a:off x="232762" y="5273230"/>
            <a:ext cx="11726478" cy="1569660"/>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객체인식 알고리즘을 적용한 모니터링은 검출되는 객체에 대한 정보를 바탕으로 </a:t>
            </a:r>
            <a:r>
              <a:rPr lang="ko-KR" altLang="en-US" sz="1600" b="1" dirty="0">
                <a:latin typeface="+mj-lt"/>
                <a:ea typeface="Malgun Gothic Semilight" panose="020B0502040204020203" pitchFamily="50" charset="-127"/>
                <a:cs typeface="Malgun Gothic Semilight" panose="020B0502040204020203" pitchFamily="50" charset="-127"/>
              </a:rPr>
              <a:t>관리의 효율성</a:t>
            </a:r>
            <a:r>
              <a:rPr lang="ko-KR" altLang="en-US" sz="1600" dirty="0">
                <a:latin typeface="+mj-lt"/>
                <a:ea typeface="Malgun Gothic Semilight" panose="020B0502040204020203" pitchFamily="50" charset="-127"/>
                <a:cs typeface="Malgun Gothic Semilight" panose="020B0502040204020203" pitchFamily="50" charset="-127"/>
              </a:rPr>
              <a:t>을</a:t>
            </a:r>
            <a:r>
              <a:rPr lang="ko-KR" altLang="en-US" sz="1600" b="1"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높일 수 있는 장점이 있음</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현재 공공데이터를 바탕으로 자동차의 인식을 넘어서 차종에 따른 분류까지 구현이 가능함</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err="1">
                <a:latin typeface="+mj-lt"/>
                <a:ea typeface="Malgun Gothic Semilight" panose="020B0502040204020203" pitchFamily="50" charset="-127"/>
                <a:cs typeface="Malgun Gothic Semilight" panose="020B0502040204020203" pitchFamily="50" charset="-127"/>
              </a:rPr>
              <a:t>깃허브</a:t>
            </a:r>
            <a:r>
              <a:rPr lang="ko-KR" altLang="en-US" sz="1600" dirty="0">
                <a:latin typeface="+mj-lt"/>
                <a:ea typeface="Malgun Gothic Semilight" panose="020B0502040204020203" pitchFamily="50" charset="-127"/>
                <a:cs typeface="Malgun Gothic Semilight" panose="020B0502040204020203" pitchFamily="50" charset="-127"/>
              </a:rPr>
              <a:t> 코드 참조</a:t>
            </a:r>
            <a:r>
              <a:rPr lang="en-US" altLang="ko-KR" sz="1600" dirty="0">
                <a:latin typeface="+mj-lt"/>
                <a:ea typeface="Malgun Gothic Semilight" panose="020B0502040204020203" pitchFamily="50" charset="-127"/>
                <a:cs typeface="Malgun Gothic Semilight" panose="020B0502040204020203" pitchFamily="50" charset="-127"/>
              </a:rPr>
              <a:t>: </a:t>
            </a:r>
            <a:r>
              <a:rPr lang="en-US" altLang="ko-KR" sz="1600" dirty="0">
                <a:latin typeface="+mj-lt"/>
                <a:ea typeface="Malgun Gothic Semilight" panose="020B0502040204020203" pitchFamily="50" charset="-127"/>
                <a:cs typeface="Malgun Gothic Semilight" panose="020B0502040204020203" pitchFamily="50" charset="-127"/>
                <a:hlinkClick r:id="rId5"/>
              </a:rPr>
              <a:t>https://github.com/jeong-ah313/Car_Hackathon</a:t>
            </a:r>
            <a:r>
              <a:rPr lang="en-US" altLang="ko-KR" sz="1600" dirty="0">
                <a:latin typeface="+mj-lt"/>
                <a:ea typeface="Malgun Gothic Semilight" panose="020B0502040204020203" pitchFamily="50" charset="-127"/>
                <a:cs typeface="Malgun Gothic Semilight" panose="020B0502040204020203" pitchFamily="50" charset="-127"/>
              </a:rPr>
              <a:t> </a:t>
            </a: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p:txBody>
      </p:sp>
      <p:sp>
        <p:nvSpPr>
          <p:cNvPr id="11" name="Object 3">
            <a:extLst>
              <a:ext uri="{FF2B5EF4-FFF2-40B4-BE49-F238E27FC236}">
                <a16:creationId xmlns:a16="http://schemas.microsoft.com/office/drawing/2014/main" id="{B1BDFEB2-B1A8-4626-89B0-4099C5258CD0}"/>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YOLOv5</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모델을 사용한 차량 객체 탐지  </a:t>
            </a:r>
            <a:r>
              <a:rPr lang="en-US" altLang="ko-KR" sz="1200" dirty="0">
                <a:latin typeface="S-Core Dream 3 Light" panose="020B0303030302020204" pitchFamily="34" charset="-127"/>
                <a:ea typeface="S-Core Dream 3 Light" panose="020B0303030302020204" pitchFamily="34" charset="-127"/>
                <a:cs typeface="Noto Sans CJK KR Bold" pitchFamily="34" charset="0"/>
              </a:rPr>
              <a:t>- COCO dataset</a:t>
            </a:r>
            <a:r>
              <a:rPr lang="ko-KR" altLang="en-US" sz="1200" dirty="0">
                <a:latin typeface="S-Core Dream 3 Light" panose="020B0303030302020204" pitchFamily="34" charset="-127"/>
                <a:ea typeface="S-Core Dream 3 Light" panose="020B0303030302020204" pitchFamily="34" charset="-127"/>
                <a:cs typeface="Noto Sans CJK KR Bold" pitchFamily="34" charset="0"/>
              </a:rPr>
              <a:t> 데이터 활용</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604255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1107996"/>
          </a:xfrm>
          <a:prstGeom prst="rect">
            <a:avLst/>
          </a:prstGeom>
          <a:noFill/>
        </p:spPr>
        <p:txBody>
          <a:bodyPr wrap="square" rtlCol="0" anchor="t">
            <a:spAutoFit/>
          </a:bodyPr>
          <a:lstStyle/>
          <a:p>
            <a:pPr algn="ctr"/>
            <a:r>
              <a:rPr lang="en-US" altLang="ko-KR" sz="3300" kern="0" spc="667" dirty="0">
                <a:latin typeface="S-Core Dream 7 ExtraBold" panose="020B0803030302020204" pitchFamily="34" charset="-127"/>
                <a:ea typeface="S-Core Dream 7 ExtraBold" panose="020B0803030302020204" pitchFamily="34" charset="-127"/>
              </a:rPr>
              <a:t>4. </a:t>
            </a:r>
            <a:r>
              <a:rPr lang="ko-KR" altLang="en-US" sz="3300" kern="0" spc="667" dirty="0">
                <a:latin typeface="S-Core Dream 7 ExtraBold" panose="020B0803030302020204" pitchFamily="34" charset="-127"/>
                <a:ea typeface="S-Core Dream 7 ExtraBold" panose="020B0803030302020204" pitchFamily="34" charset="-127"/>
              </a:rPr>
              <a:t>활용방안</a:t>
            </a:r>
            <a:r>
              <a:rPr lang="en-US" altLang="ko-KR" sz="3300" kern="0" spc="667" dirty="0">
                <a:latin typeface="S-Core Dream 7 ExtraBold" panose="020B0803030302020204" pitchFamily="34" charset="-127"/>
                <a:ea typeface="S-Core Dream 7 ExtraBold" panose="020B0803030302020204" pitchFamily="34" charset="-127"/>
              </a:rPr>
              <a:t>(</a:t>
            </a:r>
            <a:r>
              <a:rPr lang="ko-KR" altLang="en-US" sz="3300" kern="0" spc="667" dirty="0">
                <a:latin typeface="S-Core Dream 7 ExtraBold" panose="020B0803030302020204" pitchFamily="34" charset="-127"/>
                <a:ea typeface="S-Core Dream 7 ExtraBold" panose="020B0803030302020204" pitchFamily="34" charset="-127"/>
              </a:rPr>
              <a:t>교통혼잡도</a:t>
            </a:r>
            <a:r>
              <a:rPr lang="en-US" altLang="ko-KR" sz="3300" kern="0" spc="667" dirty="0">
                <a:latin typeface="S-Core Dream 7 ExtraBold" panose="020B0803030302020204" pitchFamily="34" charset="-127"/>
                <a:ea typeface="S-Core Dream 7 ExtraBold" panose="020B0803030302020204" pitchFamily="34" charset="-127"/>
              </a:rPr>
              <a:t>, </a:t>
            </a:r>
            <a:r>
              <a:rPr lang="ko-KR" altLang="en-US" sz="3300" kern="0" spc="667" dirty="0">
                <a:latin typeface="S-Core Dream 7 ExtraBold" panose="020B0803030302020204" pitchFamily="34" charset="-127"/>
                <a:ea typeface="S-Core Dream 7 ExtraBold" panose="020B0803030302020204" pitchFamily="34" charset="-127"/>
              </a:rPr>
              <a:t>사회적 안전망</a:t>
            </a:r>
            <a:r>
              <a:rPr lang="en-US" altLang="ko-KR" sz="3300" kern="0" spc="667" dirty="0">
                <a:latin typeface="S-Core Dream 7 ExtraBold" panose="020B0803030302020204" pitchFamily="34" charset="-127"/>
                <a:ea typeface="S-Core Dream 7 ExtraBold" panose="020B0803030302020204" pitchFamily="34" charset="-127"/>
              </a:rPr>
              <a:t>)</a:t>
            </a:r>
            <a:endParaRPr lang="en-US" altLang="ko-KR" sz="3300" dirty="0">
              <a:latin typeface="S-Core Dream 7 ExtraBold" panose="020B0803030302020204" pitchFamily="34" charset="-127"/>
              <a:ea typeface="S-Core Dream 7 ExtraBold" panose="020B0803030302020204" pitchFamily="34" charset="-127"/>
            </a:endParaRPr>
          </a:p>
        </p:txBody>
      </p:sp>
      <p:sp>
        <p:nvSpPr>
          <p:cNvPr id="12" name="Object 3">
            <a:extLst>
              <a:ext uri="{FF2B5EF4-FFF2-40B4-BE49-F238E27FC236}">
                <a16:creationId xmlns:a16="http://schemas.microsoft.com/office/drawing/2014/main" id="{3E5B6CCA-F95A-4914-9864-5594BC6754F1}"/>
              </a:ext>
            </a:extLst>
          </p:cNvPr>
          <p:cNvSpPr txBox="1"/>
          <p:nvPr/>
        </p:nvSpPr>
        <p:spPr>
          <a:xfrm>
            <a:off x="429420" y="3656688"/>
            <a:ext cx="5185568" cy="2585323"/>
          </a:xfrm>
          <a:prstGeom prst="rect">
            <a:avLst/>
          </a:prstGeom>
          <a:noFill/>
        </p:spPr>
        <p:txBody>
          <a:bodyPr wrap="square" rtlCol="0" anchor="t">
            <a:spAutoFit/>
          </a:bodyPr>
          <a:lstStyle/>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rPr>
              <a:t>활용방안</a:t>
            </a:r>
            <a:r>
              <a:rPr lang="en-US" altLang="ko-KR" kern="0" spc="400" dirty="0">
                <a:latin typeface="S-Core Dream 4 Regular" panose="020B0503030302020204" pitchFamily="34" charset="-127"/>
                <a:ea typeface="S-Core Dream 4 Regular" panose="020B0503030302020204" pitchFamily="34" charset="-127"/>
              </a:rPr>
              <a:t>(1): </a:t>
            </a:r>
            <a:r>
              <a:rPr lang="ko-KR" altLang="en-US" u="sng" kern="0" spc="400" dirty="0">
                <a:latin typeface="S-Core Dream 4 Regular" panose="020B0503030302020204" pitchFamily="34" charset="-127"/>
                <a:ea typeface="S-Core Dream 4 Regular" panose="020B0503030302020204" pitchFamily="34" charset="-127"/>
              </a:rPr>
              <a:t>교통 혼잡도</a:t>
            </a:r>
            <a:r>
              <a:rPr lang="ko-KR" altLang="en-US" kern="0" spc="400" dirty="0">
                <a:latin typeface="S-Core Dream 4 Regular" panose="020B0503030302020204" pitchFamily="34" charset="-127"/>
                <a:ea typeface="S-Core Dream 4 Regular" panose="020B0503030302020204" pitchFamily="34" charset="-127"/>
              </a:rPr>
              <a:t> 및 사고 상황 알림 서비스</a:t>
            </a: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endParaRPr lang="en-US" altLang="ko-KR" dirty="0">
              <a:latin typeface="S-Core Dream 4 Regular" panose="020B0503030302020204" pitchFamily="34" charset="-127"/>
              <a:ea typeface="S-Core Dream 4 Regular" panose="020B0503030302020204" pitchFamily="34" charset="-127"/>
              <a:cs typeface="Noto Sans CJK KR Bold" pitchFamily="34" charset="0"/>
            </a:endParaRPr>
          </a:p>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rPr>
              <a:t>활용방안</a:t>
            </a:r>
            <a:r>
              <a:rPr lang="en-US" altLang="ko-KR" kern="0" spc="400" dirty="0">
                <a:latin typeface="S-Core Dream 4 Regular" panose="020B0503030302020204" pitchFamily="34" charset="-127"/>
                <a:ea typeface="S-Core Dream 4 Regular" panose="020B0503030302020204" pitchFamily="34" charset="-127"/>
              </a:rPr>
              <a:t>(2): </a:t>
            </a:r>
            <a:r>
              <a:rPr lang="ko-KR" altLang="en-US" kern="0" spc="400" dirty="0">
                <a:latin typeface="S-Core Dream 4 Regular" panose="020B0503030302020204" pitchFamily="34" charset="-127"/>
                <a:ea typeface="S-Core Dream 4 Regular" panose="020B0503030302020204" pitchFamily="34" charset="-127"/>
              </a:rPr>
              <a:t>도로</a:t>
            </a:r>
            <a:r>
              <a:rPr lang="en-US" altLang="ko-KR" kern="0" spc="400" dirty="0">
                <a:latin typeface="S-Core Dream 4 Regular" panose="020B0503030302020204" pitchFamily="34" charset="-127"/>
                <a:ea typeface="S-Core Dream 4 Regular" panose="020B0503030302020204" pitchFamily="34" charset="-127"/>
              </a:rPr>
              <a:t> </a:t>
            </a:r>
            <a:r>
              <a:rPr lang="ko-KR" altLang="en-US"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rPr>
              <a:t>활용방안</a:t>
            </a:r>
            <a:r>
              <a:rPr lang="en-US" altLang="ko-KR" kern="0" spc="400" dirty="0">
                <a:latin typeface="S-Core Dream 4 Regular" panose="020B0503030302020204" pitchFamily="34" charset="-127"/>
                <a:ea typeface="S-Core Dream 4 Regular" panose="020B0503030302020204" pitchFamily="34" charset="-127"/>
              </a:rPr>
              <a:t>(3): </a:t>
            </a:r>
            <a:r>
              <a:rPr lang="ko-KR" altLang="en-US" kern="0" spc="400" dirty="0">
                <a:latin typeface="S-Core Dream 4 Regular" panose="020B0503030302020204" pitchFamily="34" charset="-127"/>
                <a:ea typeface="S-Core Dream 4 Regular" panose="020B0503030302020204" pitchFamily="34" charset="-127"/>
              </a:rPr>
              <a:t>정책적 측면에서의 </a:t>
            </a:r>
            <a:endParaRPr lang="en-US" altLang="ko-KR" kern="0" spc="400" dirty="0">
              <a:latin typeface="S-Core Dream 4 Regular" panose="020B0503030302020204" pitchFamily="34" charset="-127"/>
              <a:ea typeface="S-Core Dream 4 Regular" panose="020B0503030302020204" pitchFamily="34" charset="-127"/>
            </a:endParaRPr>
          </a:p>
          <a:p>
            <a:r>
              <a:rPr lang="en-US" altLang="ko-KR" kern="0" spc="400" dirty="0">
                <a:latin typeface="S-Core Dream 4 Regular" panose="020B0503030302020204" pitchFamily="34" charset="-127"/>
                <a:ea typeface="S-Core Dream 4 Regular" panose="020B0503030302020204" pitchFamily="34" charset="-127"/>
              </a:rPr>
              <a:t>    </a:t>
            </a:r>
            <a:r>
              <a:rPr lang="ko-KR" altLang="en-US" kern="0" spc="400" dirty="0">
                <a:latin typeface="S-Core Dream 4 Regular" panose="020B0503030302020204" pitchFamily="34" charset="-127"/>
                <a:ea typeface="S-Core Dream 4 Regular" panose="020B0503030302020204" pitchFamily="34" charset="-127"/>
              </a:rPr>
              <a:t>제안</a:t>
            </a:r>
            <a:endParaRPr lang="en-US" altLang="ko-KR" kern="0" spc="4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3896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itchFamily="34" charset="0"/>
                <a:cs typeface="S-Core Dream 7 ExtraBold" pitchFamily="34" charset="0"/>
              </a:rPr>
              <a:t>CONTENTS</a:t>
            </a:r>
            <a:endParaRPr lang="en-US" sz="1200" dirty="0"/>
          </a:p>
        </p:txBody>
      </p:sp>
      <p:sp>
        <p:nvSpPr>
          <p:cNvPr id="4" name="Object 4"/>
          <p:cNvSpPr txBox="1"/>
          <p:nvPr/>
        </p:nvSpPr>
        <p:spPr>
          <a:xfrm>
            <a:off x="3009524" y="994475"/>
            <a:ext cx="6171429" cy="276999"/>
          </a:xfrm>
          <a:prstGeom prst="rect">
            <a:avLst/>
          </a:prstGeom>
          <a:noFill/>
        </p:spPr>
        <p:txBody>
          <a:bodyPr wrap="square" rtlCol="0" anchor="t">
            <a:spAutoFit/>
          </a:bodyPr>
          <a:lstStyle/>
          <a:p>
            <a:pPr algn="ctr"/>
            <a:r>
              <a:rPr lang="ko-KR" altLang="en-US" sz="1200" kern="0" spc="400" dirty="0">
                <a:latin typeface="S-Core Dream 4 Regular" pitchFamily="34" charset="0"/>
                <a:cs typeface="S-Core Dream 4 Regular" pitchFamily="34" charset="0"/>
              </a:rPr>
              <a:t>목차</a:t>
            </a:r>
            <a:endParaRPr lang="en-US" sz="1200" dirty="0"/>
          </a:p>
        </p:txBody>
      </p:sp>
      <p:sp>
        <p:nvSpPr>
          <p:cNvPr id="107" name="Object 11">
            <a:extLst>
              <a:ext uri="{FF2B5EF4-FFF2-40B4-BE49-F238E27FC236}">
                <a16:creationId xmlns:a16="http://schemas.microsoft.com/office/drawing/2014/main" id="{6D892B45-2BB1-45BC-869F-AF13BC3EDD73}"/>
              </a:ext>
            </a:extLst>
          </p:cNvPr>
          <p:cNvSpPr txBox="1"/>
          <p:nvPr/>
        </p:nvSpPr>
        <p:spPr>
          <a:xfrm>
            <a:off x="452221" y="2177748"/>
            <a:ext cx="3008759"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01.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주제선정 </a:t>
            </a:r>
            <a:endParaRPr lang="en-US" sz="1200" dirty="0">
              <a:latin typeface="S-Core Dream 3 Light" panose="020B0303030302020204" pitchFamily="34" charset="-127"/>
              <a:ea typeface="S-Core Dream 3 Light" panose="020B0303030302020204" pitchFamily="34" charset="-127"/>
            </a:endParaRPr>
          </a:p>
        </p:txBody>
      </p:sp>
      <p:grpSp>
        <p:nvGrpSpPr>
          <p:cNvPr id="108" name="그룹 1004">
            <a:extLst>
              <a:ext uri="{FF2B5EF4-FFF2-40B4-BE49-F238E27FC236}">
                <a16:creationId xmlns:a16="http://schemas.microsoft.com/office/drawing/2014/main" id="{2FB68392-EB88-4A9A-8783-C332C4CEF10A}"/>
              </a:ext>
            </a:extLst>
          </p:cNvPr>
          <p:cNvGrpSpPr/>
          <p:nvPr/>
        </p:nvGrpSpPr>
        <p:grpSpPr>
          <a:xfrm>
            <a:off x="465963" y="2729415"/>
            <a:ext cx="3622637" cy="448182"/>
            <a:chOff x="1217142" y="4360749"/>
            <a:chExt cx="5433956" cy="672274"/>
          </a:xfrm>
        </p:grpSpPr>
        <p:sp>
          <p:nvSpPr>
            <p:cNvPr id="109" name="Object 14">
              <a:extLst>
                <a:ext uri="{FF2B5EF4-FFF2-40B4-BE49-F238E27FC236}">
                  <a16:creationId xmlns:a16="http://schemas.microsoft.com/office/drawing/2014/main" id="{BD2A49AF-5F09-43AD-9834-E660AB2A96C3}"/>
                </a:ext>
              </a:extLst>
            </p:cNvPr>
            <p:cNvSpPr txBox="1"/>
            <p:nvPr/>
          </p:nvSpPr>
          <p:spPr>
            <a:xfrm>
              <a:off x="1217142" y="4401887"/>
              <a:ext cx="5433956" cy="631133"/>
            </a:xfrm>
            <a:prstGeom prst="rect">
              <a:avLst/>
            </a:prstGeom>
            <a:noFill/>
          </p:spPr>
          <p:txBody>
            <a:bodyPr wrap="square" rtlCol="0" anchor="t">
              <a:spAutoFit/>
            </a:bodyPr>
            <a:lstStyle/>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주제선정 동기</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프로젝트 목표</a:t>
              </a:r>
              <a:endParaRPr lang="en-US" sz="1200" dirty="0">
                <a:latin typeface="S-Core Dream 3 Light" panose="020B0303030302020204" pitchFamily="34" charset="-127"/>
                <a:ea typeface="S-Core Dream 3 Light" panose="020B0303030302020204" pitchFamily="34" charset="-127"/>
              </a:endParaRPr>
            </a:p>
          </p:txBody>
        </p:sp>
        <p:sp>
          <p:nvSpPr>
            <p:cNvPr id="110" name="Object 15">
              <a:extLst>
                <a:ext uri="{FF2B5EF4-FFF2-40B4-BE49-F238E27FC236}">
                  <a16:creationId xmlns:a16="http://schemas.microsoft.com/office/drawing/2014/main" id="{54E408AC-7E48-45CE-AE70-E038C3C884A9}"/>
                </a:ext>
              </a:extLst>
            </p:cNvPr>
            <p:cNvSpPr txBox="1"/>
            <p:nvPr/>
          </p:nvSpPr>
          <p:spPr>
            <a:xfrm>
              <a:off x="4404834" y="4401890"/>
              <a:ext cx="1304834" cy="631133"/>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004</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004</a:t>
              </a:r>
              <a:endParaRPr lang="en-US" sz="1200" dirty="0">
                <a:latin typeface="S-Core Dream 3 Light" panose="020B0303030302020204" pitchFamily="34" charset="-127"/>
                <a:ea typeface="S-Core Dream 3 Light" panose="020B0303030302020204" pitchFamily="34" charset="-127"/>
              </a:endParaRPr>
            </a:p>
          </p:txBody>
        </p:sp>
        <p:sp>
          <p:nvSpPr>
            <p:cNvPr id="111" name="Object 16">
              <a:extLst>
                <a:ext uri="{FF2B5EF4-FFF2-40B4-BE49-F238E27FC236}">
                  <a16:creationId xmlns:a16="http://schemas.microsoft.com/office/drawing/2014/main" id="{03D4ADC4-78F0-4A34-816D-CB38DF2AD76B}"/>
                </a:ext>
              </a:extLst>
            </p:cNvPr>
            <p:cNvSpPr txBox="1"/>
            <p:nvPr/>
          </p:nvSpPr>
          <p:spPr>
            <a:xfrm>
              <a:off x="2667000" y="4360749"/>
              <a:ext cx="2554248" cy="631133"/>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endParaRPr lang="en-US" sz="1200" dirty="0">
                <a:latin typeface="S-Core Dream 3 Light" panose="020B0303030302020204" pitchFamily="34" charset="-127"/>
                <a:ea typeface="S-Core Dream 3 Light" panose="020B0303030302020204" pitchFamily="34" charset="-127"/>
              </a:endParaRPr>
            </a:p>
          </p:txBody>
        </p:sp>
      </p:grpSp>
      <p:grpSp>
        <p:nvGrpSpPr>
          <p:cNvPr id="112" name="그룹 1005">
            <a:extLst>
              <a:ext uri="{FF2B5EF4-FFF2-40B4-BE49-F238E27FC236}">
                <a16:creationId xmlns:a16="http://schemas.microsoft.com/office/drawing/2014/main" id="{F92B6A57-75CA-4D21-98FA-B2A689551C8E}"/>
              </a:ext>
            </a:extLst>
          </p:cNvPr>
          <p:cNvGrpSpPr/>
          <p:nvPr/>
        </p:nvGrpSpPr>
        <p:grpSpPr>
          <a:xfrm>
            <a:off x="3939573" y="2729421"/>
            <a:ext cx="3606801" cy="769716"/>
            <a:chOff x="6400800" y="4371082"/>
            <a:chExt cx="5410201" cy="1154575"/>
          </a:xfrm>
        </p:grpSpPr>
        <p:sp>
          <p:nvSpPr>
            <p:cNvPr id="113" name="Object 19">
              <a:extLst>
                <a:ext uri="{FF2B5EF4-FFF2-40B4-BE49-F238E27FC236}">
                  <a16:creationId xmlns:a16="http://schemas.microsoft.com/office/drawing/2014/main" id="{C3F57E2C-EBFF-4D10-B524-83BB8439E220}"/>
                </a:ext>
              </a:extLst>
            </p:cNvPr>
            <p:cNvSpPr txBox="1"/>
            <p:nvPr/>
          </p:nvSpPr>
          <p:spPr>
            <a:xfrm>
              <a:off x="6896703" y="4401888"/>
              <a:ext cx="4660566" cy="1123769"/>
            </a:xfrm>
            <a:prstGeom prst="rect">
              <a:avLst/>
            </a:prstGeom>
            <a:noFill/>
          </p:spPr>
          <p:txBody>
            <a:bodyPr wrap="square" rtlCol="0" anchor="t">
              <a:spAutoFit/>
            </a:bodyPr>
            <a:lstStyle/>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 선정과정</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11" indent="-228611">
                <a:buAutoNum type="alphaLcPeriod"/>
              </a:pP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One detection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방법 선택</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11" indent="-228611">
                <a:buAutoNum type="alphaLcPeriod"/>
              </a:pPr>
              <a:r>
                <a:rPr lang="en-US" sz="1067" dirty="0">
                  <a:latin typeface="S-Core Dream 3 Light" panose="020B0303030302020204" pitchFamily="34" charset="-127"/>
                  <a:ea typeface="S-Core Dream 3 Light" panose="020B0303030302020204" pitchFamily="34" charset="-127"/>
                  <a:cs typeface="Noto Sans CJK KR Regular" pitchFamily="34" charset="0"/>
                </a:rPr>
                <a:t>Yolo</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 선택</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모델의 성능을 높이기 위한 다양한 활용 방안</a:t>
              </a:r>
              <a:endParaRPr lang="en-US" sz="1067" dirty="0">
                <a:latin typeface="S-Core Dream 3 Light" panose="020B0303030302020204" pitchFamily="34" charset="-127"/>
                <a:ea typeface="S-Core Dream 3 Light" panose="020B0303030302020204" pitchFamily="34" charset="-127"/>
                <a:cs typeface="Noto Sans CJK KR Regular" pitchFamily="34" charset="0"/>
              </a:endParaRPr>
            </a:p>
          </p:txBody>
        </p:sp>
        <p:sp>
          <p:nvSpPr>
            <p:cNvPr id="114" name="Object 20">
              <a:extLst>
                <a:ext uri="{FF2B5EF4-FFF2-40B4-BE49-F238E27FC236}">
                  <a16:creationId xmlns:a16="http://schemas.microsoft.com/office/drawing/2014/main" id="{3DF8A854-8CE8-4389-A7D7-4A46F10EFA74}"/>
                </a:ext>
              </a:extLst>
            </p:cNvPr>
            <p:cNvSpPr txBox="1"/>
            <p:nvPr/>
          </p:nvSpPr>
          <p:spPr>
            <a:xfrm>
              <a:off x="6400800" y="4371082"/>
              <a:ext cx="4819461" cy="877453"/>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endParaRPr lang="en-US" sz="1200" dirty="0">
                <a:latin typeface="S-Core Dream 3 Light" panose="020B0303030302020204" pitchFamily="34" charset="-127"/>
                <a:ea typeface="S-Core Dream 3 Light" panose="020B0303030302020204" pitchFamily="34" charset="-127"/>
              </a:endParaRPr>
            </a:p>
          </p:txBody>
        </p:sp>
        <p:sp>
          <p:nvSpPr>
            <p:cNvPr id="115" name="Object 21">
              <a:extLst>
                <a:ext uri="{FF2B5EF4-FFF2-40B4-BE49-F238E27FC236}">
                  <a16:creationId xmlns:a16="http://schemas.microsoft.com/office/drawing/2014/main" id="{4EABEA93-B7E8-4444-8085-9C10F471F442}"/>
                </a:ext>
              </a:extLst>
            </p:cNvPr>
            <p:cNvSpPr txBox="1"/>
            <p:nvPr/>
          </p:nvSpPr>
          <p:spPr>
            <a:xfrm>
              <a:off x="11057478" y="4401886"/>
              <a:ext cx="753523" cy="1123769"/>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006</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008</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011</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012</a:t>
              </a:r>
              <a:endParaRPr lang="en-US" sz="1200" dirty="0">
                <a:latin typeface="S-Core Dream 3 Light" panose="020B0303030302020204" pitchFamily="34" charset="-127"/>
                <a:ea typeface="S-Core Dream 3 Light" panose="020B0303030302020204" pitchFamily="34" charset="-127"/>
              </a:endParaRPr>
            </a:p>
          </p:txBody>
        </p:sp>
      </p:grpSp>
      <p:sp>
        <p:nvSpPr>
          <p:cNvPr id="116" name="Object 27">
            <a:extLst>
              <a:ext uri="{FF2B5EF4-FFF2-40B4-BE49-F238E27FC236}">
                <a16:creationId xmlns:a16="http://schemas.microsoft.com/office/drawing/2014/main" id="{FF816056-839C-418C-962E-71B2B56AD4CF}"/>
              </a:ext>
            </a:extLst>
          </p:cNvPr>
          <p:cNvSpPr txBox="1"/>
          <p:nvPr/>
        </p:nvSpPr>
        <p:spPr>
          <a:xfrm>
            <a:off x="4258331" y="2184456"/>
            <a:ext cx="3154861"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02. YOLO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모델 선정 과정과 활용</a:t>
            </a:r>
            <a:r>
              <a:rPr lang="en-US" sz="1067" dirty="0">
                <a:latin typeface="S-Core Dream 3 Light" panose="020B0303030302020204" pitchFamily="34" charset="-127"/>
                <a:ea typeface="S-Core Dream 3 Light" panose="020B0303030302020204" pitchFamily="34" charset="-127"/>
                <a:cs typeface="Noto Sans CJK KR Bold" pitchFamily="34" charset="0"/>
              </a:rPr>
              <a:t>  </a:t>
            </a:r>
            <a:endParaRPr lang="en-US" sz="1200" dirty="0">
              <a:latin typeface="S-Core Dream 3 Light" panose="020B0303030302020204" pitchFamily="34" charset="-127"/>
              <a:ea typeface="S-Core Dream 3 Light" panose="020B0303030302020204" pitchFamily="34" charset="-127"/>
            </a:endParaRPr>
          </a:p>
        </p:txBody>
      </p:sp>
      <p:grpSp>
        <p:nvGrpSpPr>
          <p:cNvPr id="117" name="그룹 1008">
            <a:extLst>
              <a:ext uri="{FF2B5EF4-FFF2-40B4-BE49-F238E27FC236}">
                <a16:creationId xmlns:a16="http://schemas.microsoft.com/office/drawing/2014/main" id="{BA8B1A12-6ED8-444D-BD07-4683E21F6D18}"/>
              </a:ext>
            </a:extLst>
          </p:cNvPr>
          <p:cNvGrpSpPr/>
          <p:nvPr/>
        </p:nvGrpSpPr>
        <p:grpSpPr>
          <a:xfrm>
            <a:off x="7912323" y="2716029"/>
            <a:ext cx="3745479" cy="782361"/>
            <a:chOff x="12407295" y="4340661"/>
            <a:chExt cx="5618218" cy="1173542"/>
          </a:xfrm>
        </p:grpSpPr>
        <p:sp>
          <p:nvSpPr>
            <p:cNvPr id="118" name="Object 30">
              <a:extLst>
                <a:ext uri="{FF2B5EF4-FFF2-40B4-BE49-F238E27FC236}">
                  <a16:creationId xmlns:a16="http://schemas.microsoft.com/office/drawing/2014/main" id="{0B0992A8-1D1D-4256-BDBE-EBD9113995F3}"/>
                </a:ext>
              </a:extLst>
            </p:cNvPr>
            <p:cNvSpPr txBox="1"/>
            <p:nvPr/>
          </p:nvSpPr>
          <p:spPr>
            <a:xfrm>
              <a:off x="12576264" y="4390434"/>
              <a:ext cx="5373048" cy="1123769"/>
            </a:xfrm>
            <a:prstGeom prst="rect">
              <a:avLst/>
            </a:prstGeom>
            <a:noFill/>
          </p:spPr>
          <p:txBody>
            <a:bodyPr wrap="square" rtlCol="0" anchor="t">
              <a:spAutoFit/>
            </a:bodyPr>
            <a:lstStyle/>
            <a:p>
              <a:pPr marL="228611" indent="-228611">
                <a:buAutoNum type="alphaLcPeriod"/>
              </a:pPr>
              <a:r>
                <a:rPr lang="en-US" sz="1067" dirty="0">
                  <a:latin typeface="S-Core Dream 3 Light" panose="020B0303030302020204" pitchFamily="34" charset="-127"/>
                  <a:ea typeface="S-Core Dream 3 Light" panose="020B0303030302020204" pitchFamily="34" charset="-127"/>
                  <a:cs typeface="Noto Sans CJK KR Regular" pitchFamily="34" charset="0"/>
                </a:rPr>
                <a:t>Yolov5</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모델을 사용한 차량 객체 탐지</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r>
                <a:rPr lang="en-US" sz="1067" dirty="0">
                  <a:latin typeface="S-Core Dream 3 Light" panose="020B0303030302020204" pitchFamily="34" charset="-127"/>
                  <a:ea typeface="S-Core Dream 3 Light" panose="020B0303030302020204" pitchFamily="34" charset="-127"/>
                  <a:cs typeface="Noto Sans CJK KR Regular" pitchFamily="34" charset="0"/>
                </a:rPr>
                <a:t>	- </a:t>
              </a:r>
              <a:r>
                <a:rPr lang="ko-KR" altLang="en-US" sz="1067" dirty="0" err="1">
                  <a:latin typeface="S-Core Dream 3 Light" panose="020B0303030302020204" pitchFamily="34" charset="-127"/>
                  <a:ea typeface="S-Core Dream 3 Light" panose="020B0303030302020204" pitchFamily="34" charset="-127"/>
                  <a:cs typeface="Noto Sans CJK KR Regular" pitchFamily="34" charset="0"/>
                </a:rPr>
                <a:t>라온피플</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 데이터 사용</a:t>
              </a:r>
              <a:endParaRPr lang="en-US" sz="1067" dirty="0">
                <a:latin typeface="S-Core Dream 3 Light" panose="020B0303030302020204" pitchFamily="34" charset="-127"/>
                <a:ea typeface="S-Core Dream 3 Light" panose="020B0303030302020204" pitchFamily="34" charset="-127"/>
                <a:cs typeface="Noto Sans CJK KR Regular" pitchFamily="34" charset="0"/>
              </a:endParaRPr>
            </a:p>
            <a:p>
              <a:r>
                <a:rPr lang="en-US" sz="1067" dirty="0">
                  <a:latin typeface="S-Core Dream 3 Light" panose="020B0303030302020204" pitchFamily="34" charset="-127"/>
                  <a:ea typeface="S-Core Dream 3 Light" panose="020B0303030302020204" pitchFamily="34" charset="-127"/>
                  <a:cs typeface="Noto Sans CJK KR Regular" pitchFamily="34" charset="0"/>
                </a:rPr>
                <a:t>b.    Yolov5</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모델을 사용한 차량 객체 탐지</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r>
                <a:rPr lang="en-US" sz="1067" dirty="0">
                  <a:latin typeface="S-Core Dream 3 Light" panose="020B0303030302020204" pitchFamily="34" charset="-127"/>
                  <a:ea typeface="S-Core Dream 3 Light" panose="020B0303030302020204" pitchFamily="34" charset="-127"/>
                  <a:cs typeface="Noto Sans CJK KR Regular" pitchFamily="34" charset="0"/>
                </a:rPr>
                <a:t>	- coco</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 </a:t>
              </a: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dataset</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 사용</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p:txBody>
        </p:sp>
        <p:sp>
          <p:nvSpPr>
            <p:cNvPr id="119" name="Object 31">
              <a:extLst>
                <a:ext uri="{FF2B5EF4-FFF2-40B4-BE49-F238E27FC236}">
                  <a16:creationId xmlns:a16="http://schemas.microsoft.com/office/drawing/2014/main" id="{38EE7F16-7EA4-4405-BDB6-0DE2CCA6417D}"/>
                </a:ext>
              </a:extLst>
            </p:cNvPr>
            <p:cNvSpPr txBox="1"/>
            <p:nvPr/>
          </p:nvSpPr>
          <p:spPr>
            <a:xfrm>
              <a:off x="12407295" y="4340661"/>
              <a:ext cx="4819461" cy="1154451"/>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endParaRPr lang="en-US" sz="1200" dirty="0">
                <a:latin typeface="S-Core Dream 3 Light" panose="020B0303030302020204" pitchFamily="34" charset="-127"/>
                <a:ea typeface="S-Core Dream 3 Light" panose="020B0303030302020204" pitchFamily="34" charset="-127"/>
              </a:endParaRPr>
            </a:p>
          </p:txBody>
        </p:sp>
        <p:sp>
          <p:nvSpPr>
            <p:cNvPr id="120" name="Object 32">
              <a:extLst>
                <a:ext uri="{FF2B5EF4-FFF2-40B4-BE49-F238E27FC236}">
                  <a16:creationId xmlns:a16="http://schemas.microsoft.com/office/drawing/2014/main" id="{08642DC1-099B-419B-837F-A849EE53CEB3}"/>
                </a:ext>
              </a:extLst>
            </p:cNvPr>
            <p:cNvSpPr txBox="1"/>
            <p:nvPr/>
          </p:nvSpPr>
          <p:spPr>
            <a:xfrm>
              <a:off x="17271990" y="4390430"/>
              <a:ext cx="753523" cy="1123769"/>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015</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017</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p:txBody>
        </p:sp>
      </p:grpSp>
      <p:grpSp>
        <p:nvGrpSpPr>
          <p:cNvPr id="123" name="그룹 1013">
            <a:extLst>
              <a:ext uri="{FF2B5EF4-FFF2-40B4-BE49-F238E27FC236}">
                <a16:creationId xmlns:a16="http://schemas.microsoft.com/office/drawing/2014/main" id="{1325305D-D343-41C2-AC58-F432787E6677}"/>
              </a:ext>
            </a:extLst>
          </p:cNvPr>
          <p:cNvGrpSpPr/>
          <p:nvPr/>
        </p:nvGrpSpPr>
        <p:grpSpPr>
          <a:xfrm>
            <a:off x="465963" y="4972766"/>
            <a:ext cx="2995019" cy="1293711"/>
            <a:chOff x="1217143" y="7616050"/>
            <a:chExt cx="4492528" cy="2889429"/>
          </a:xfrm>
        </p:grpSpPr>
        <p:sp>
          <p:nvSpPr>
            <p:cNvPr id="124" name="Object 47">
              <a:extLst>
                <a:ext uri="{FF2B5EF4-FFF2-40B4-BE49-F238E27FC236}">
                  <a16:creationId xmlns:a16="http://schemas.microsoft.com/office/drawing/2014/main" id="{60229600-26A1-490A-AFB5-DB76112E86EE}"/>
                </a:ext>
              </a:extLst>
            </p:cNvPr>
            <p:cNvSpPr txBox="1"/>
            <p:nvPr/>
          </p:nvSpPr>
          <p:spPr>
            <a:xfrm>
              <a:off x="1217143" y="7686274"/>
              <a:ext cx="3860055" cy="2819205"/>
            </a:xfrm>
            <a:prstGeom prst="rect">
              <a:avLst/>
            </a:prstGeom>
            <a:noFill/>
          </p:spPr>
          <p:txBody>
            <a:bodyPr wrap="square" rtlCol="0" anchor="t">
              <a:spAutoFit/>
            </a:bodyPr>
            <a:lstStyle/>
            <a:p>
              <a:pPr marL="228600" indent="-228600">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활용방안</a:t>
              </a: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(1):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교통 혼잡도 및 사고 상황 알림 서비스</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00" indent="-228600">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활용방안</a:t>
              </a: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(2):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도로 공간의 트래픽 벡터 분석을 이용한 교통 혼잡도 및 회전교차로의 설치의 기반을 마련</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00" indent="-228600">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활용방안</a:t>
              </a:r>
              <a:r>
                <a:rPr lang="en-US" altLang="ko-KR" sz="1067" dirty="0">
                  <a:latin typeface="S-Core Dream 3 Light" panose="020B0303030302020204" pitchFamily="34" charset="-127"/>
                  <a:ea typeface="S-Core Dream 3 Light" panose="020B0303030302020204" pitchFamily="34" charset="-127"/>
                  <a:cs typeface="Noto Sans CJK KR Regular" pitchFamily="34" charset="0"/>
                </a:rPr>
                <a:t>(3):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정책적 측면에서 제안</a:t>
              </a:r>
              <a:endParaRPr lang="en-US" altLang="ko-KR" sz="1067" dirty="0">
                <a:latin typeface="S-Core Dream 3 Light" panose="020B0303030302020204" pitchFamily="34" charset="-127"/>
                <a:ea typeface="S-Core Dream 3 Light" panose="020B0303030302020204" pitchFamily="34" charset="-127"/>
                <a:cs typeface="Noto Sans CJK KR Regular" pitchFamily="34" charset="0"/>
              </a:endParaRPr>
            </a:p>
            <a:p>
              <a:pPr marL="228600" indent="-228600">
                <a:buAutoNum type="alphaLcPeriod"/>
              </a:pPr>
              <a:endParaRPr lang="en-US" sz="1200" dirty="0">
                <a:latin typeface="S-Core Dream 3 Light" panose="020B0303030302020204" pitchFamily="34" charset="-127"/>
                <a:ea typeface="S-Core Dream 3 Light" panose="020B0303030302020204" pitchFamily="34" charset="-127"/>
              </a:endParaRPr>
            </a:p>
          </p:txBody>
        </p:sp>
        <p:sp>
          <p:nvSpPr>
            <p:cNvPr id="125" name="Object 48">
              <a:extLst>
                <a:ext uri="{FF2B5EF4-FFF2-40B4-BE49-F238E27FC236}">
                  <a16:creationId xmlns:a16="http://schemas.microsoft.com/office/drawing/2014/main" id="{187A6550-E74E-48FE-9349-FFE237BC988F}"/>
                </a:ext>
              </a:extLst>
            </p:cNvPr>
            <p:cNvSpPr txBox="1"/>
            <p:nvPr/>
          </p:nvSpPr>
          <p:spPr>
            <a:xfrm>
              <a:off x="4404838" y="7686276"/>
              <a:ext cx="1304833" cy="2773522"/>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020</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024</a:t>
              </a: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027</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p:txBody>
        </p:sp>
        <p:sp>
          <p:nvSpPr>
            <p:cNvPr id="126" name="Object 49">
              <a:extLst>
                <a:ext uri="{FF2B5EF4-FFF2-40B4-BE49-F238E27FC236}">
                  <a16:creationId xmlns:a16="http://schemas.microsoft.com/office/drawing/2014/main" id="{CF1ABB1F-83A4-4C46-9416-824D81A8ADDA}"/>
                </a:ext>
              </a:extLst>
            </p:cNvPr>
            <p:cNvSpPr txBox="1"/>
            <p:nvPr/>
          </p:nvSpPr>
          <p:spPr>
            <a:xfrm>
              <a:off x="2987179" y="7616050"/>
              <a:ext cx="2254161" cy="2452449"/>
            </a:xfrm>
            <a:prstGeom prst="rect">
              <a:avLst/>
            </a:prstGeom>
            <a:noFill/>
          </p:spPr>
          <p:txBody>
            <a:bodyPr wrap="square" rtlCol="0" anchor="t">
              <a:spAutoFit/>
            </a:bodyPr>
            <a:lstStyle/>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endParaRPr lang="en-US" sz="1067" dirty="0">
                <a:latin typeface="S-Core Dream 3 Light" panose="020B0303030302020204" pitchFamily="34" charset="-127"/>
                <a:ea typeface="S-Core Dream 3 Light" panose="020B0303030302020204" pitchFamily="34" charset="-127"/>
                <a:cs typeface="Noto Sans CJK KR DemiLight" pitchFamily="34" charset="0"/>
              </a:endParaRPr>
            </a:p>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a:p>
              <a:pPr algn="r"/>
              <a:r>
                <a:rPr lang="en-US" sz="1067" dirty="0">
                  <a:latin typeface="S-Core Dream 3 Light" panose="020B0303030302020204" pitchFamily="34" charset="-127"/>
                  <a:ea typeface="S-Core Dream 3 Light" panose="020B0303030302020204" pitchFamily="34" charset="-127"/>
                </a:rPr>
                <a:t>....</a:t>
              </a:r>
              <a:endParaRPr lang="en-US" sz="1200" dirty="0">
                <a:latin typeface="S-Core Dream 3 Light" panose="020B0303030302020204" pitchFamily="34" charset="-127"/>
                <a:ea typeface="S-Core Dream 3 Light" panose="020B0303030302020204" pitchFamily="34" charset="-127"/>
              </a:endParaRPr>
            </a:p>
          </p:txBody>
        </p:sp>
      </p:grpSp>
      <p:grpSp>
        <p:nvGrpSpPr>
          <p:cNvPr id="127" name="그룹 1014">
            <a:extLst>
              <a:ext uri="{FF2B5EF4-FFF2-40B4-BE49-F238E27FC236}">
                <a16:creationId xmlns:a16="http://schemas.microsoft.com/office/drawing/2014/main" id="{2B79DB03-AFCE-493F-92A4-B2B0344A852E}"/>
              </a:ext>
            </a:extLst>
          </p:cNvPr>
          <p:cNvGrpSpPr/>
          <p:nvPr/>
        </p:nvGrpSpPr>
        <p:grpSpPr>
          <a:xfrm>
            <a:off x="4282241" y="4995969"/>
            <a:ext cx="3247867" cy="292309"/>
            <a:chOff x="6896705" y="7644074"/>
            <a:chExt cx="4871801" cy="438464"/>
          </a:xfrm>
        </p:grpSpPr>
        <p:sp>
          <p:nvSpPr>
            <p:cNvPr id="128" name="Object 52">
              <a:extLst>
                <a:ext uri="{FF2B5EF4-FFF2-40B4-BE49-F238E27FC236}">
                  <a16:creationId xmlns:a16="http://schemas.microsoft.com/office/drawing/2014/main" id="{9C62C059-E90C-44E6-8E33-CD94BAB9E5B3}"/>
                </a:ext>
              </a:extLst>
            </p:cNvPr>
            <p:cNvSpPr txBox="1"/>
            <p:nvPr/>
          </p:nvSpPr>
          <p:spPr>
            <a:xfrm>
              <a:off x="6896705" y="7674590"/>
              <a:ext cx="4660562" cy="384818"/>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Regular" pitchFamily="34" charset="0"/>
                </a:rPr>
                <a:t>a. </a:t>
              </a: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기대효과</a:t>
              </a:r>
              <a:endParaRPr lang="en-US" sz="1200" dirty="0">
                <a:latin typeface="S-Core Dream 3 Light" panose="020B0303030302020204" pitchFamily="34" charset="-127"/>
                <a:ea typeface="S-Core Dream 3 Light" panose="020B0303030302020204" pitchFamily="34" charset="-127"/>
              </a:endParaRPr>
            </a:p>
          </p:txBody>
        </p:sp>
        <p:sp>
          <p:nvSpPr>
            <p:cNvPr id="129" name="Object 53">
              <a:extLst>
                <a:ext uri="{FF2B5EF4-FFF2-40B4-BE49-F238E27FC236}">
                  <a16:creationId xmlns:a16="http://schemas.microsoft.com/office/drawing/2014/main" id="{FBFEADF0-A24E-4507-9332-7A9643482AB3}"/>
                </a:ext>
              </a:extLst>
            </p:cNvPr>
            <p:cNvSpPr txBox="1"/>
            <p:nvPr/>
          </p:nvSpPr>
          <p:spPr>
            <a:xfrm>
              <a:off x="7985731" y="7644074"/>
              <a:ext cx="3306485" cy="384818"/>
            </a:xfrm>
            <a:prstGeom prst="rect">
              <a:avLst/>
            </a:prstGeom>
            <a:noFill/>
          </p:spPr>
          <p:txBody>
            <a:bodyPr wrap="square" rtlCol="0" anchor="t">
              <a:spAutoFit/>
            </a:bodyPr>
            <a:lstStyle/>
            <a:p>
              <a:pPr algn="r"/>
              <a:r>
                <a:rPr lang="en-US" altLang="ko-KR" sz="1067" dirty="0">
                  <a:latin typeface="S-Core Dream 3 Light" panose="020B0303030302020204" pitchFamily="34" charset="-127"/>
                  <a:ea typeface="S-Core Dream 3 Light" panose="020B0303030302020204" pitchFamily="34" charset="-127"/>
                  <a:cs typeface="Noto Sans CJK KR DemiLight" pitchFamily="34" charset="0"/>
                </a:rPr>
                <a:t>..............................................</a:t>
              </a:r>
              <a:endParaRPr lang="en-US" sz="1200" dirty="0">
                <a:latin typeface="S-Core Dream 3 Light" panose="020B0303030302020204" pitchFamily="34" charset="-127"/>
                <a:ea typeface="S-Core Dream 3 Light" panose="020B0303030302020204" pitchFamily="34" charset="-127"/>
              </a:endParaRPr>
            </a:p>
          </p:txBody>
        </p:sp>
        <p:sp>
          <p:nvSpPr>
            <p:cNvPr id="130" name="Object 54">
              <a:extLst>
                <a:ext uri="{FF2B5EF4-FFF2-40B4-BE49-F238E27FC236}">
                  <a16:creationId xmlns:a16="http://schemas.microsoft.com/office/drawing/2014/main" id="{6FE27751-7B2F-4A14-B4BC-F3678F7D8F44}"/>
                </a:ext>
              </a:extLst>
            </p:cNvPr>
            <p:cNvSpPr txBox="1"/>
            <p:nvPr/>
          </p:nvSpPr>
          <p:spPr>
            <a:xfrm>
              <a:off x="11014982" y="7697720"/>
              <a:ext cx="753524" cy="384818"/>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029</a:t>
              </a:r>
              <a:endParaRPr lang="en-US" sz="1200" dirty="0">
                <a:latin typeface="S-Core Dream 3 Light" panose="020B0303030302020204" pitchFamily="34" charset="-127"/>
                <a:ea typeface="S-Core Dream 3 Light" panose="020B0303030302020204" pitchFamily="34" charset="-127"/>
              </a:endParaRPr>
            </a:p>
          </p:txBody>
        </p:sp>
      </p:grpSp>
      <p:grpSp>
        <p:nvGrpSpPr>
          <p:cNvPr id="131" name="그룹 1017">
            <a:extLst>
              <a:ext uri="{FF2B5EF4-FFF2-40B4-BE49-F238E27FC236}">
                <a16:creationId xmlns:a16="http://schemas.microsoft.com/office/drawing/2014/main" id="{442C5A71-4EDC-4AE0-AB5C-F7522CD1FE82}"/>
              </a:ext>
            </a:extLst>
          </p:cNvPr>
          <p:cNvGrpSpPr/>
          <p:nvPr/>
        </p:nvGrpSpPr>
        <p:grpSpPr>
          <a:xfrm>
            <a:off x="8090241" y="4913864"/>
            <a:ext cx="3516759" cy="315444"/>
            <a:chOff x="12737374" y="7584019"/>
            <a:chExt cx="4331165" cy="473166"/>
          </a:xfrm>
        </p:grpSpPr>
        <p:sp>
          <p:nvSpPr>
            <p:cNvPr id="132" name="Object 63">
              <a:extLst>
                <a:ext uri="{FF2B5EF4-FFF2-40B4-BE49-F238E27FC236}">
                  <a16:creationId xmlns:a16="http://schemas.microsoft.com/office/drawing/2014/main" id="{5A47AD36-5007-414D-A2B6-FDE9DEA3067C}"/>
                </a:ext>
              </a:extLst>
            </p:cNvPr>
            <p:cNvSpPr txBox="1"/>
            <p:nvPr/>
          </p:nvSpPr>
          <p:spPr>
            <a:xfrm>
              <a:off x="12737374" y="7672367"/>
              <a:ext cx="3969477" cy="384818"/>
            </a:xfrm>
            <a:prstGeom prst="rect">
              <a:avLst/>
            </a:prstGeom>
            <a:noFill/>
          </p:spPr>
          <p:txBody>
            <a:bodyPr wrap="square" rtlCol="0" anchor="t">
              <a:spAutoFit/>
            </a:bodyPr>
            <a:lstStyle/>
            <a:p>
              <a:pPr marL="228611" indent="-228611">
                <a:buAutoNum type="alphaLcPeriod"/>
              </a:pPr>
              <a:r>
                <a:rPr lang="ko-KR" altLang="en-US" sz="1067" dirty="0">
                  <a:latin typeface="S-Core Dream 3 Light" panose="020B0303030302020204" pitchFamily="34" charset="-127"/>
                  <a:ea typeface="S-Core Dream 3 Light" panose="020B0303030302020204" pitchFamily="34" charset="-127"/>
                  <a:cs typeface="Noto Sans CJK KR Regular" pitchFamily="34" charset="0"/>
                </a:rPr>
                <a:t>개선방안</a:t>
              </a:r>
              <a:endParaRPr lang="en-US" sz="1200" dirty="0">
                <a:latin typeface="S-Core Dream 3 Light" panose="020B0303030302020204" pitchFamily="34" charset="-127"/>
                <a:ea typeface="S-Core Dream 3 Light" panose="020B0303030302020204" pitchFamily="34" charset="-127"/>
              </a:endParaRPr>
            </a:p>
          </p:txBody>
        </p:sp>
        <p:sp>
          <p:nvSpPr>
            <p:cNvPr id="133" name="Object 64">
              <a:extLst>
                <a:ext uri="{FF2B5EF4-FFF2-40B4-BE49-F238E27FC236}">
                  <a16:creationId xmlns:a16="http://schemas.microsoft.com/office/drawing/2014/main" id="{B961E9E3-6816-4411-8C13-7C1A1A116080}"/>
                </a:ext>
              </a:extLst>
            </p:cNvPr>
            <p:cNvSpPr txBox="1"/>
            <p:nvPr/>
          </p:nvSpPr>
          <p:spPr>
            <a:xfrm>
              <a:off x="13854568" y="7584019"/>
              <a:ext cx="2626902" cy="384817"/>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a:t>
              </a:r>
            </a:p>
          </p:txBody>
        </p:sp>
        <p:sp>
          <p:nvSpPr>
            <p:cNvPr id="134" name="Object 65">
              <a:extLst>
                <a:ext uri="{FF2B5EF4-FFF2-40B4-BE49-F238E27FC236}">
                  <a16:creationId xmlns:a16="http://schemas.microsoft.com/office/drawing/2014/main" id="{18CF81D3-1A4E-41DB-813E-278AD0E43BC4}"/>
                </a:ext>
              </a:extLst>
            </p:cNvPr>
            <p:cNvSpPr txBox="1"/>
            <p:nvPr/>
          </p:nvSpPr>
          <p:spPr>
            <a:xfrm>
              <a:off x="16315016" y="7658099"/>
              <a:ext cx="753523" cy="384817"/>
            </a:xfrm>
            <a:prstGeom prst="rect">
              <a:avLst/>
            </a:prstGeom>
            <a:noFill/>
          </p:spPr>
          <p:txBody>
            <a:bodyPr wrap="square" rtlCol="0" anchor="t">
              <a:spAutoFit/>
            </a:bodyPr>
            <a:lstStyle/>
            <a:p>
              <a:pPr algn="r"/>
              <a:r>
                <a:rPr lang="en-US" sz="1067" dirty="0">
                  <a:latin typeface="S-Core Dream 3 Light" panose="020B0303030302020204" pitchFamily="34" charset="-127"/>
                  <a:ea typeface="S-Core Dream 3 Light" panose="020B0303030302020204" pitchFamily="34" charset="-127"/>
                  <a:cs typeface="Noto Sans CJK KR DemiLight" pitchFamily="34" charset="0"/>
                </a:rPr>
                <a:t>029</a:t>
              </a:r>
            </a:p>
          </p:txBody>
        </p:sp>
      </p:grpSp>
      <p:sp>
        <p:nvSpPr>
          <p:cNvPr id="135" name="Object 27">
            <a:extLst>
              <a:ext uri="{FF2B5EF4-FFF2-40B4-BE49-F238E27FC236}">
                <a16:creationId xmlns:a16="http://schemas.microsoft.com/office/drawing/2014/main" id="{05624A3C-15F7-4082-B711-45849BB563A9}"/>
              </a:ext>
            </a:extLst>
          </p:cNvPr>
          <p:cNvSpPr txBox="1"/>
          <p:nvPr/>
        </p:nvSpPr>
        <p:spPr>
          <a:xfrm>
            <a:off x="8023014" y="2159000"/>
            <a:ext cx="3154861"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03. YOLOv5</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를 이용한 객체 탐지 및 </a:t>
            </a:r>
            <a:r>
              <a:rPr lang="ko-KR" altLang="en-US" sz="1067" dirty="0" err="1">
                <a:latin typeface="S-Core Dream 3 Light" panose="020B0303030302020204" pitchFamily="34" charset="-127"/>
                <a:ea typeface="S-Core Dream 3 Light" panose="020B0303030302020204" pitchFamily="34" charset="-127"/>
                <a:cs typeface="Noto Sans CJK KR Bold" pitchFamily="34" charset="0"/>
              </a:rPr>
              <a:t>카운팅</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 구현</a:t>
            </a:r>
            <a:endParaRPr lang="en-US" sz="1200" dirty="0">
              <a:latin typeface="S-Core Dream 3 Light" panose="020B0303030302020204" pitchFamily="34" charset="-127"/>
              <a:ea typeface="S-Core Dream 3 Light" panose="020B0303030302020204" pitchFamily="34" charset="-127"/>
            </a:endParaRPr>
          </a:p>
        </p:txBody>
      </p:sp>
      <p:sp>
        <p:nvSpPr>
          <p:cNvPr id="136" name="Object 11">
            <a:extLst>
              <a:ext uri="{FF2B5EF4-FFF2-40B4-BE49-F238E27FC236}">
                <a16:creationId xmlns:a16="http://schemas.microsoft.com/office/drawing/2014/main" id="{2BD3FD7E-BB97-4E18-855F-F840621E2E41}"/>
              </a:ext>
            </a:extLst>
          </p:cNvPr>
          <p:cNvSpPr txBox="1"/>
          <p:nvPr/>
        </p:nvSpPr>
        <p:spPr>
          <a:xfrm>
            <a:off x="465962" y="4484215"/>
            <a:ext cx="2728673"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04.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활용방안</a:t>
            </a:r>
            <a:r>
              <a:rPr lang="en-US" sz="1067"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교통혼잡도</a:t>
            </a:r>
            <a:r>
              <a:rPr lang="en-US" altLang="ko-KR" sz="1067" dirty="0">
                <a:latin typeface="S-Core Dream 3 Light" panose="020B0303030302020204" pitchFamily="34" charset="-127"/>
                <a:ea typeface="S-Core Dream 3 Light" panose="020B0303030302020204" pitchFamily="34" charset="-127"/>
                <a:cs typeface="Noto Sans CJK KR Bold" pitchFamily="34" charset="0"/>
              </a:rPr>
              <a:t>,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사회적 안전망</a:t>
            </a:r>
            <a:r>
              <a:rPr lang="en-US" sz="1067" dirty="0">
                <a:latin typeface="S-Core Dream 3 Light" panose="020B0303030302020204" pitchFamily="34" charset="-127"/>
                <a:ea typeface="S-Core Dream 3 Light" panose="020B0303030302020204" pitchFamily="34" charset="-127"/>
                <a:cs typeface="Noto Sans CJK KR Bold" pitchFamily="34" charset="0"/>
              </a:rPr>
              <a:t>)</a:t>
            </a:r>
            <a:endParaRPr lang="en-US" sz="1200" dirty="0">
              <a:latin typeface="S-Core Dream 3 Light" panose="020B0303030302020204" pitchFamily="34" charset="-127"/>
              <a:ea typeface="S-Core Dream 3 Light" panose="020B0303030302020204" pitchFamily="34" charset="-127"/>
            </a:endParaRPr>
          </a:p>
        </p:txBody>
      </p:sp>
      <p:sp>
        <p:nvSpPr>
          <p:cNvPr id="137" name="Object 11">
            <a:extLst>
              <a:ext uri="{FF2B5EF4-FFF2-40B4-BE49-F238E27FC236}">
                <a16:creationId xmlns:a16="http://schemas.microsoft.com/office/drawing/2014/main" id="{BC02D8D5-31B4-4F18-84A1-4D63395F69CA}"/>
              </a:ext>
            </a:extLst>
          </p:cNvPr>
          <p:cNvSpPr txBox="1"/>
          <p:nvPr/>
        </p:nvSpPr>
        <p:spPr>
          <a:xfrm>
            <a:off x="4270175" y="4503004"/>
            <a:ext cx="3008759"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05.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기대효과</a:t>
            </a:r>
            <a:r>
              <a:rPr lang="en-US" sz="1067" dirty="0">
                <a:latin typeface="S-Core Dream 3 Light" panose="020B0303030302020204" pitchFamily="34" charset="-127"/>
                <a:ea typeface="S-Core Dream 3 Light" panose="020B0303030302020204" pitchFamily="34" charset="-127"/>
                <a:cs typeface="Noto Sans CJK KR Bold" pitchFamily="34" charset="0"/>
              </a:rPr>
              <a:t> </a:t>
            </a:r>
            <a:endParaRPr lang="en-US" sz="1200" dirty="0">
              <a:latin typeface="S-Core Dream 3 Light" panose="020B0303030302020204" pitchFamily="34" charset="-127"/>
              <a:ea typeface="S-Core Dream 3 Light" panose="020B0303030302020204" pitchFamily="34" charset="-127"/>
            </a:endParaRPr>
          </a:p>
        </p:txBody>
      </p:sp>
      <p:sp>
        <p:nvSpPr>
          <p:cNvPr id="140" name="Object 11">
            <a:extLst>
              <a:ext uri="{FF2B5EF4-FFF2-40B4-BE49-F238E27FC236}">
                <a16:creationId xmlns:a16="http://schemas.microsoft.com/office/drawing/2014/main" id="{7959D9FD-6FF4-40F0-8562-2A9951220337}"/>
              </a:ext>
            </a:extLst>
          </p:cNvPr>
          <p:cNvSpPr txBox="1"/>
          <p:nvPr/>
        </p:nvSpPr>
        <p:spPr>
          <a:xfrm>
            <a:off x="8090241" y="4486454"/>
            <a:ext cx="3008759" cy="256545"/>
          </a:xfrm>
          <a:prstGeom prst="rect">
            <a:avLst/>
          </a:prstGeom>
          <a:noFill/>
        </p:spPr>
        <p:txBody>
          <a:bodyPr wrap="square" rtlCol="0" anchor="t">
            <a:spAutoFit/>
          </a:bodyPr>
          <a:lstStyle/>
          <a:p>
            <a:r>
              <a:rPr lang="en-US" sz="1067" dirty="0">
                <a:latin typeface="S-Core Dream 3 Light" panose="020B0303030302020204" pitchFamily="34" charset="-127"/>
                <a:ea typeface="S-Core Dream 3 Light" panose="020B0303030302020204" pitchFamily="34" charset="-127"/>
                <a:cs typeface="Noto Sans CJK KR Bold" pitchFamily="34" charset="0"/>
              </a:rPr>
              <a:t>06. </a:t>
            </a:r>
            <a:r>
              <a:rPr lang="ko-KR" altLang="en-US" sz="1067" dirty="0">
                <a:latin typeface="S-Core Dream 3 Light" panose="020B0303030302020204" pitchFamily="34" charset="-127"/>
                <a:ea typeface="S-Core Dream 3 Light" panose="020B0303030302020204" pitchFamily="34" charset="-127"/>
                <a:cs typeface="Noto Sans CJK KR Bold" pitchFamily="34" charset="0"/>
              </a:rPr>
              <a:t>개선방안</a:t>
            </a:r>
            <a:r>
              <a:rPr lang="en-US" sz="1067" dirty="0">
                <a:latin typeface="S-Core Dream 3 Light" panose="020B0303030302020204" pitchFamily="34" charset="-127"/>
                <a:ea typeface="S-Core Dream 3 Light" panose="020B0303030302020204" pitchFamily="34" charset="-127"/>
                <a:cs typeface="Noto Sans CJK KR Bold" pitchFamily="34" charset="0"/>
              </a:rPr>
              <a:t> </a:t>
            </a:r>
            <a:endParaRPr lang="en-US" sz="1200" dirty="0">
              <a:latin typeface="S-Core Dream 3 Light" panose="020B0303030302020204" pitchFamily="34" charset="-127"/>
              <a:ea typeface="S-Core Dream 3 Light" panose="020B0303030302020204" pitchFamily="34" charset="-127"/>
            </a:endParaRPr>
          </a:p>
        </p:txBody>
      </p:sp>
      <p:cxnSp>
        <p:nvCxnSpPr>
          <p:cNvPr id="150" name="직선 연결선 149">
            <a:extLst>
              <a:ext uri="{FF2B5EF4-FFF2-40B4-BE49-F238E27FC236}">
                <a16:creationId xmlns:a16="http://schemas.microsoft.com/office/drawing/2014/main" id="{711C3D6C-7A8F-43E8-AFD2-9081181CF82C}"/>
              </a:ext>
            </a:extLst>
          </p:cNvPr>
          <p:cNvCxnSpPr>
            <a:cxnSpLocks/>
          </p:cNvCxnSpPr>
          <p:nvPr/>
        </p:nvCxnSpPr>
        <p:spPr>
          <a:xfrm>
            <a:off x="1432535" y="2296407"/>
            <a:ext cx="1894065" cy="56"/>
          </a:xfrm>
          <a:prstGeom prst="line">
            <a:avLst/>
          </a:prstGeom>
        </p:spPr>
        <p:style>
          <a:lnRef idx="1">
            <a:schemeClr val="dk1"/>
          </a:lnRef>
          <a:fillRef idx="0">
            <a:schemeClr val="dk1"/>
          </a:fillRef>
          <a:effectRef idx="0">
            <a:schemeClr val="dk1"/>
          </a:effectRef>
          <a:fontRef idx="minor">
            <a:schemeClr val="tx1"/>
          </a:fontRef>
        </p:style>
      </p:cxnSp>
      <p:cxnSp>
        <p:nvCxnSpPr>
          <p:cNvPr id="152" name="직선 연결선 151">
            <a:extLst>
              <a:ext uri="{FF2B5EF4-FFF2-40B4-BE49-F238E27FC236}">
                <a16:creationId xmlns:a16="http://schemas.microsoft.com/office/drawing/2014/main" id="{60439AF0-927C-4E54-8E57-93787B3E2284}"/>
              </a:ext>
            </a:extLst>
          </p:cNvPr>
          <p:cNvCxnSpPr>
            <a:cxnSpLocks/>
            <a:endCxn id="116" idx="3"/>
          </p:cNvCxnSpPr>
          <p:nvPr/>
        </p:nvCxnSpPr>
        <p:spPr>
          <a:xfrm>
            <a:off x="6343048" y="2312729"/>
            <a:ext cx="1070144" cy="0"/>
          </a:xfrm>
          <a:prstGeom prst="line">
            <a:avLst/>
          </a:prstGeom>
        </p:spPr>
        <p:style>
          <a:lnRef idx="1">
            <a:schemeClr val="dk1"/>
          </a:lnRef>
          <a:fillRef idx="0">
            <a:schemeClr val="dk1"/>
          </a:fillRef>
          <a:effectRef idx="0">
            <a:schemeClr val="dk1"/>
          </a:effectRef>
          <a:fontRef idx="minor">
            <a:schemeClr val="tx1"/>
          </a:fontRef>
        </p:style>
      </p:cxnSp>
      <p:cxnSp>
        <p:nvCxnSpPr>
          <p:cNvPr id="154" name="직선 연결선 153">
            <a:extLst>
              <a:ext uri="{FF2B5EF4-FFF2-40B4-BE49-F238E27FC236}">
                <a16:creationId xmlns:a16="http://schemas.microsoft.com/office/drawing/2014/main" id="{66EB5920-7CAA-435C-B7B9-12BD37B2DF86}"/>
              </a:ext>
            </a:extLst>
          </p:cNvPr>
          <p:cNvCxnSpPr>
            <a:cxnSpLocks/>
          </p:cNvCxnSpPr>
          <p:nvPr/>
        </p:nvCxnSpPr>
        <p:spPr>
          <a:xfrm>
            <a:off x="10977685" y="2271851"/>
            <a:ext cx="680115" cy="0"/>
          </a:xfrm>
          <a:prstGeom prst="line">
            <a:avLst/>
          </a:prstGeom>
        </p:spPr>
        <p:style>
          <a:lnRef idx="1">
            <a:schemeClr val="dk1"/>
          </a:lnRef>
          <a:fillRef idx="0">
            <a:schemeClr val="dk1"/>
          </a:fillRef>
          <a:effectRef idx="0">
            <a:schemeClr val="dk1"/>
          </a:effectRef>
          <a:fontRef idx="minor">
            <a:schemeClr val="tx1"/>
          </a:fontRef>
        </p:style>
      </p:cxnSp>
      <p:cxnSp>
        <p:nvCxnSpPr>
          <p:cNvPr id="158" name="직선 연결선 157">
            <a:extLst>
              <a:ext uri="{FF2B5EF4-FFF2-40B4-BE49-F238E27FC236}">
                <a16:creationId xmlns:a16="http://schemas.microsoft.com/office/drawing/2014/main" id="{81F0DCA3-F883-420D-8DFC-3DF153C7CCC4}"/>
              </a:ext>
            </a:extLst>
          </p:cNvPr>
          <p:cNvCxnSpPr>
            <a:cxnSpLocks/>
          </p:cNvCxnSpPr>
          <p:nvPr/>
        </p:nvCxnSpPr>
        <p:spPr>
          <a:xfrm>
            <a:off x="3116117" y="4585100"/>
            <a:ext cx="344863" cy="0"/>
          </a:xfrm>
          <a:prstGeom prst="line">
            <a:avLst/>
          </a:prstGeom>
        </p:spPr>
        <p:style>
          <a:lnRef idx="1">
            <a:schemeClr val="dk1"/>
          </a:lnRef>
          <a:fillRef idx="0">
            <a:schemeClr val="dk1"/>
          </a:fillRef>
          <a:effectRef idx="0">
            <a:schemeClr val="dk1"/>
          </a:effectRef>
          <a:fontRef idx="minor">
            <a:schemeClr val="tx1"/>
          </a:fontRef>
        </p:style>
      </p:cxnSp>
      <p:cxnSp>
        <p:nvCxnSpPr>
          <p:cNvPr id="160" name="직선 연결선 159">
            <a:extLst>
              <a:ext uri="{FF2B5EF4-FFF2-40B4-BE49-F238E27FC236}">
                <a16:creationId xmlns:a16="http://schemas.microsoft.com/office/drawing/2014/main" id="{3F02FC9B-7681-430C-BEA4-8DED32556747}"/>
              </a:ext>
            </a:extLst>
          </p:cNvPr>
          <p:cNvCxnSpPr>
            <a:cxnSpLocks/>
          </p:cNvCxnSpPr>
          <p:nvPr/>
        </p:nvCxnSpPr>
        <p:spPr>
          <a:xfrm>
            <a:off x="5317867" y="4615855"/>
            <a:ext cx="2228507" cy="0"/>
          </a:xfrm>
          <a:prstGeom prst="line">
            <a:avLst/>
          </a:prstGeom>
        </p:spPr>
        <p:style>
          <a:lnRef idx="1">
            <a:schemeClr val="dk1"/>
          </a:lnRef>
          <a:fillRef idx="0">
            <a:schemeClr val="dk1"/>
          </a:fillRef>
          <a:effectRef idx="0">
            <a:schemeClr val="dk1"/>
          </a:effectRef>
          <a:fontRef idx="minor">
            <a:schemeClr val="tx1"/>
          </a:fontRef>
        </p:style>
      </p:cxnSp>
      <p:cxnSp>
        <p:nvCxnSpPr>
          <p:cNvPr id="162" name="직선 연결선 161">
            <a:extLst>
              <a:ext uri="{FF2B5EF4-FFF2-40B4-BE49-F238E27FC236}">
                <a16:creationId xmlns:a16="http://schemas.microsoft.com/office/drawing/2014/main" id="{270F0BDB-8665-45DE-9718-EEB6C7029823}"/>
              </a:ext>
            </a:extLst>
          </p:cNvPr>
          <p:cNvCxnSpPr>
            <a:cxnSpLocks/>
          </p:cNvCxnSpPr>
          <p:nvPr/>
        </p:nvCxnSpPr>
        <p:spPr>
          <a:xfrm>
            <a:off x="9103953" y="4585100"/>
            <a:ext cx="230267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7099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BE3C1A7C-2BCD-4DC4-92E6-6D1D783D401E}"/>
              </a:ext>
            </a:extLst>
          </p:cNvPr>
          <p:cNvPicPr>
            <a:picLocks noChangeAspect="1"/>
          </p:cNvPicPr>
          <p:nvPr/>
        </p:nvPicPr>
        <p:blipFill>
          <a:blip r:embed="rId2"/>
          <a:stretch>
            <a:fillRect/>
          </a:stretch>
        </p:blipFill>
        <p:spPr>
          <a:xfrm>
            <a:off x="329436" y="1974774"/>
            <a:ext cx="3485951" cy="2460670"/>
          </a:xfrm>
          <a:prstGeom prst="rect">
            <a:avLst/>
          </a:prstGeom>
          <a:ln>
            <a:solidFill>
              <a:schemeClr val="tx1"/>
            </a:solidFill>
          </a:ln>
        </p:spPr>
      </p:pic>
      <p:sp>
        <p:nvSpPr>
          <p:cNvPr id="17" name="직사각형 16">
            <a:extLst>
              <a:ext uri="{FF2B5EF4-FFF2-40B4-BE49-F238E27FC236}">
                <a16:creationId xmlns:a16="http://schemas.microsoft.com/office/drawing/2014/main" id="{02B0DD2A-2210-4158-81BA-CA0F139E4D3B}"/>
              </a:ext>
            </a:extLst>
          </p:cNvPr>
          <p:cNvSpPr/>
          <p:nvPr/>
        </p:nvSpPr>
        <p:spPr>
          <a:xfrm>
            <a:off x="1971804" y="2363172"/>
            <a:ext cx="1464815" cy="816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14B7988F-3465-44CF-BD5D-5E5C5FAC4E3F}"/>
              </a:ext>
            </a:extLst>
          </p:cNvPr>
          <p:cNvSpPr/>
          <p:nvPr/>
        </p:nvSpPr>
        <p:spPr>
          <a:xfrm>
            <a:off x="728930" y="2798178"/>
            <a:ext cx="2707689" cy="1411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ABACDE42-01A9-4AE5-8AC3-949A34DBA0E3}"/>
              </a:ext>
            </a:extLst>
          </p:cNvPr>
          <p:cNvSpPr/>
          <p:nvPr/>
        </p:nvSpPr>
        <p:spPr>
          <a:xfrm>
            <a:off x="1971804" y="2798178"/>
            <a:ext cx="1464815" cy="381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id="{A6FCE8C0-2013-4254-9136-CD8EB0E70D1D}"/>
              </a:ext>
            </a:extLst>
          </p:cNvPr>
          <p:cNvSpPr/>
          <p:nvPr/>
        </p:nvSpPr>
        <p:spPr>
          <a:xfrm>
            <a:off x="5307940" y="2481664"/>
            <a:ext cx="1464815" cy="816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036CDE12-6E9D-403C-A4DB-83D5038C0E05}"/>
              </a:ext>
            </a:extLst>
          </p:cNvPr>
          <p:cNvSpPr/>
          <p:nvPr/>
        </p:nvSpPr>
        <p:spPr>
          <a:xfrm>
            <a:off x="4065066" y="2916670"/>
            <a:ext cx="2707689" cy="1411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B288E455-B8FA-4455-9C95-8AA8FC0FA720}"/>
              </a:ext>
            </a:extLst>
          </p:cNvPr>
          <p:cNvSpPr/>
          <p:nvPr/>
        </p:nvSpPr>
        <p:spPr>
          <a:xfrm>
            <a:off x="5307940" y="2916670"/>
            <a:ext cx="1464815" cy="3817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id="{85BCC16A-0B8A-41E6-9184-59C5D7045D2A}"/>
              </a:ext>
            </a:extLst>
          </p:cNvPr>
          <p:cNvSpPr txBox="1"/>
          <p:nvPr/>
        </p:nvSpPr>
        <p:spPr>
          <a:xfrm>
            <a:off x="1507906" y="5176760"/>
            <a:ext cx="10639539" cy="1354217"/>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err="1">
                <a:latin typeface="+mj-lt"/>
                <a:ea typeface="Malgun Gothic Semilight" panose="020B0502040204020203" pitchFamily="50" charset="-127"/>
                <a:cs typeface="Malgun Gothic Semilight" panose="020B0502040204020203" pitchFamily="50" charset="-127"/>
              </a:rPr>
              <a:t>cctv</a:t>
            </a:r>
            <a:r>
              <a:rPr lang="ko-KR" altLang="en-US" sz="1600" dirty="0">
                <a:latin typeface="+mj-lt"/>
                <a:ea typeface="Malgun Gothic Semilight" panose="020B0502040204020203" pitchFamily="50" charset="-127"/>
                <a:cs typeface="Malgun Gothic Semilight" panose="020B0502040204020203" pitchFamily="50" charset="-127"/>
              </a:rPr>
              <a:t> 영상에서 도로부분 면적을 계산</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전체 면적</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바운딩</a:t>
            </a:r>
            <a:r>
              <a:rPr lang="ko-KR" altLang="en-US" sz="1600" dirty="0">
                <a:latin typeface="+mj-lt"/>
                <a:ea typeface="Malgun Gothic Semilight" panose="020B0502040204020203" pitchFamily="50" charset="-127"/>
                <a:cs typeface="Malgun Gothic Semilight" panose="020B0502040204020203" pitchFamily="50" charset="-127"/>
              </a:rPr>
              <a:t> 박스가 있는 부분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바운딩박스가</a:t>
            </a:r>
            <a:r>
              <a:rPr lang="ko-KR" altLang="en-US" sz="1600" dirty="0">
                <a:latin typeface="+mj-lt"/>
                <a:ea typeface="Malgun Gothic Semilight" panose="020B0502040204020203" pitchFamily="50" charset="-127"/>
                <a:cs typeface="Malgun Gothic Semilight" panose="020B0502040204020203" pitchFamily="50" charset="-127"/>
              </a:rPr>
              <a:t> 겹치는 부분</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회색</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을 구한다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en-US" altLang="ko-KR" sz="1600" dirty="0">
                <a:latin typeface="+mj-lt"/>
                <a:ea typeface="Malgun Gothic Semilight" panose="020B0502040204020203" pitchFamily="50" charset="-127"/>
                <a:cs typeface="Malgun Gothic Semilight" panose="020B0502040204020203" pitchFamily="50" charset="-127"/>
              </a:rPr>
              <a:t>X1 =(( </a:t>
            </a:r>
            <a:r>
              <a:rPr lang="ko-KR" altLang="en-US" sz="1600" dirty="0" err="1">
                <a:latin typeface="+mj-lt"/>
                <a:ea typeface="Malgun Gothic Semilight" panose="020B0502040204020203" pitchFamily="50" charset="-127"/>
                <a:cs typeface="Malgun Gothic Semilight" panose="020B0502040204020203" pitchFamily="50" charset="-127"/>
              </a:rPr>
              <a:t>바운딩</a:t>
            </a:r>
            <a:r>
              <a:rPr lang="ko-KR" altLang="en-US" sz="1600" dirty="0">
                <a:latin typeface="+mj-lt"/>
                <a:ea typeface="Malgun Gothic Semilight" panose="020B0502040204020203" pitchFamily="50" charset="-127"/>
                <a:cs typeface="Malgun Gothic Semilight" panose="020B0502040204020203" pitchFamily="50" charset="-127"/>
              </a:rPr>
              <a:t> 박스가 있는 부분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err="1">
                <a:latin typeface="+mj-lt"/>
                <a:ea typeface="Malgun Gothic Semilight" panose="020B0502040204020203" pitchFamily="50" charset="-127"/>
                <a:cs typeface="Malgun Gothic Semilight" panose="020B0502040204020203" pitchFamily="50" charset="-127"/>
              </a:rPr>
              <a:t>바운딩</a:t>
            </a:r>
            <a:r>
              <a:rPr lang="ko-KR" altLang="en-US" sz="1600" dirty="0">
                <a:latin typeface="+mj-lt"/>
                <a:ea typeface="Malgun Gothic Semilight" panose="020B0502040204020203" pitchFamily="50" charset="-127"/>
                <a:cs typeface="Malgun Gothic Semilight" panose="020B0502040204020203" pitchFamily="50" charset="-127"/>
              </a:rPr>
              <a:t> 박스가 겹치는 부분</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회색</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 </a:t>
            </a:r>
            <a:r>
              <a:rPr lang="en-US" altLang="ko-KR" sz="1600" b="0" i="0" dirty="0">
                <a:effectLst/>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전체면적 </a:t>
            </a:r>
            <a:r>
              <a:rPr lang="en-US" altLang="ko-KR" sz="1600" dirty="0">
                <a:latin typeface="+mj-lt"/>
                <a:ea typeface="Malgun Gothic Semilight" panose="020B0502040204020203" pitchFamily="50" charset="-127"/>
                <a:cs typeface="Malgun Gothic Semilight" panose="020B0502040204020203" pitchFamily="50" charset="-127"/>
              </a:rPr>
              <a:t>) x 100 </a:t>
            </a:r>
            <a:r>
              <a:rPr lang="ko-KR" altLang="en-US" sz="1600" dirty="0">
                <a:latin typeface="+mj-lt"/>
                <a:ea typeface="Malgun Gothic Semilight" panose="020B0502040204020203" pitchFamily="50" charset="-127"/>
                <a:cs typeface="Malgun Gothic Semilight" panose="020B0502040204020203" pitchFamily="50" charset="-127"/>
              </a:rPr>
              <a:t>을</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구한다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en-US" altLang="ko-KR" sz="1600" dirty="0">
                <a:latin typeface="+mj-lt"/>
                <a:ea typeface="Malgun Gothic Semilight" panose="020B0502040204020203" pitchFamily="50" charset="-127"/>
                <a:cs typeface="Malgun Gothic Semilight" panose="020B0502040204020203" pitchFamily="50" charset="-127"/>
              </a:rPr>
              <a:t>X1</a:t>
            </a:r>
            <a:r>
              <a:rPr lang="ko-KR" altLang="en-US" sz="1600" dirty="0">
                <a:latin typeface="+mj-lt"/>
                <a:ea typeface="Malgun Gothic Semilight" panose="020B0502040204020203" pitchFamily="50" charset="-127"/>
                <a:cs typeface="Malgun Gothic Semilight" panose="020B0502040204020203" pitchFamily="50" charset="-127"/>
              </a:rPr>
              <a:t>이 일정 값을 넘으면 교통 혼잡도가 발생하는 지역으로 분류한다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화면의 하단 오른쪽에 교통 혼잡도의 </a:t>
            </a:r>
            <a:r>
              <a:rPr lang="ko-KR" altLang="en-US" sz="1600" dirty="0" err="1">
                <a:latin typeface="+mj-lt"/>
                <a:ea typeface="Malgun Gothic Semilight" panose="020B0502040204020203" pitchFamily="50" charset="-127"/>
                <a:cs typeface="Malgun Gothic Semilight" panose="020B0502040204020203" pitchFamily="50" charset="-127"/>
              </a:rPr>
              <a:t>퍼센테이지</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를 출력한다</a:t>
            </a:r>
            <a:r>
              <a:rPr lang="en-US" altLang="ko-KR" sz="1600" dirty="0">
                <a:latin typeface="+mj-lt"/>
                <a:ea typeface="Malgun Gothic Semilight" panose="020B0502040204020203" pitchFamily="50" charset="-127"/>
                <a:cs typeface="Malgun Gothic Semilight" panose="020B0502040204020203" pitchFamily="50" charset="-127"/>
              </a:rPr>
              <a:t>.</a:t>
            </a:r>
          </a:p>
        </p:txBody>
      </p:sp>
      <p:grpSp>
        <p:nvGrpSpPr>
          <p:cNvPr id="13" name="그룹 12">
            <a:extLst>
              <a:ext uri="{FF2B5EF4-FFF2-40B4-BE49-F238E27FC236}">
                <a16:creationId xmlns:a16="http://schemas.microsoft.com/office/drawing/2014/main" id="{567D281C-4AFA-4A93-8D6B-574C46AE7042}"/>
              </a:ext>
            </a:extLst>
          </p:cNvPr>
          <p:cNvGrpSpPr/>
          <p:nvPr/>
        </p:nvGrpSpPr>
        <p:grpSpPr>
          <a:xfrm>
            <a:off x="7579122" y="1900380"/>
            <a:ext cx="4010028" cy="2522212"/>
            <a:chOff x="4058506" y="2214134"/>
            <a:chExt cx="4482909" cy="2429732"/>
          </a:xfrm>
        </p:grpSpPr>
        <p:grpSp>
          <p:nvGrpSpPr>
            <p:cNvPr id="15" name="그룹 14">
              <a:extLst>
                <a:ext uri="{FF2B5EF4-FFF2-40B4-BE49-F238E27FC236}">
                  <a16:creationId xmlns:a16="http://schemas.microsoft.com/office/drawing/2014/main" id="{2CB0C324-B1AC-4663-86BF-A134DC3DE728}"/>
                </a:ext>
              </a:extLst>
            </p:cNvPr>
            <p:cNvGrpSpPr/>
            <p:nvPr/>
          </p:nvGrpSpPr>
          <p:grpSpPr>
            <a:xfrm>
              <a:off x="4058506" y="2214134"/>
              <a:ext cx="4348648" cy="2429732"/>
              <a:chOff x="4120649" y="2463038"/>
              <a:chExt cx="5175819" cy="2891900"/>
            </a:xfrm>
          </p:grpSpPr>
          <p:pic>
            <p:nvPicPr>
              <p:cNvPr id="29" name="그림 28">
                <a:extLst>
                  <a:ext uri="{FF2B5EF4-FFF2-40B4-BE49-F238E27FC236}">
                    <a16:creationId xmlns:a16="http://schemas.microsoft.com/office/drawing/2014/main" id="{5FC14510-E805-46FD-B463-75EDF98F3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448" y="2463038"/>
                <a:ext cx="5016020" cy="2801419"/>
              </a:xfrm>
              <a:prstGeom prst="rect">
                <a:avLst/>
              </a:prstGeom>
            </p:spPr>
          </p:pic>
          <p:sp>
            <p:nvSpPr>
              <p:cNvPr id="30" name="직사각형 29">
                <a:extLst>
                  <a:ext uri="{FF2B5EF4-FFF2-40B4-BE49-F238E27FC236}">
                    <a16:creationId xmlns:a16="http://schemas.microsoft.com/office/drawing/2014/main" id="{9BCCAAAB-86A1-4EAE-9D66-D543C5BCDB4D}"/>
                  </a:ext>
                </a:extLst>
              </p:cNvPr>
              <p:cNvSpPr/>
              <p:nvPr/>
            </p:nvSpPr>
            <p:spPr>
              <a:xfrm>
                <a:off x="4120649" y="5026465"/>
                <a:ext cx="3941685"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직사각형 24">
              <a:extLst>
                <a:ext uri="{FF2B5EF4-FFF2-40B4-BE49-F238E27FC236}">
                  <a16:creationId xmlns:a16="http://schemas.microsoft.com/office/drawing/2014/main" id="{07682404-FC9E-4FA5-8023-4E773011CE3E}"/>
                </a:ext>
              </a:extLst>
            </p:cNvPr>
            <p:cNvSpPr/>
            <p:nvPr/>
          </p:nvSpPr>
          <p:spPr>
            <a:xfrm>
              <a:off x="7794141" y="4315393"/>
              <a:ext cx="747274"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C91ED62-0363-427D-AB53-9B65F80E9146}"/>
                </a:ext>
              </a:extLst>
            </p:cNvPr>
            <p:cNvSpPr txBox="1"/>
            <p:nvPr/>
          </p:nvSpPr>
          <p:spPr>
            <a:xfrm>
              <a:off x="7899578" y="4303122"/>
              <a:ext cx="607606" cy="335081"/>
            </a:xfrm>
            <a:prstGeom prst="rect">
              <a:avLst/>
            </a:prstGeom>
            <a:noFill/>
          </p:spPr>
          <p:txBody>
            <a:bodyPr wrap="square" rtlCol="0">
              <a:spAutoFit/>
            </a:bodyPr>
            <a:lstStyle/>
            <a:p>
              <a:r>
                <a:rPr lang="en-US" altLang="ko-KR" sz="1200" dirty="0"/>
                <a:t>15%</a:t>
              </a:r>
              <a:endParaRPr lang="ko-KR" altLang="en-US" sz="1200" dirty="0"/>
            </a:p>
          </p:txBody>
        </p:sp>
      </p:grpSp>
      <p:sp>
        <p:nvSpPr>
          <p:cNvPr id="31" name="TextBox 30">
            <a:extLst>
              <a:ext uri="{FF2B5EF4-FFF2-40B4-BE49-F238E27FC236}">
                <a16:creationId xmlns:a16="http://schemas.microsoft.com/office/drawing/2014/main" id="{D35A4CA4-0F5C-4EFD-81DA-E6DE01F4CDE2}"/>
              </a:ext>
            </a:extLst>
          </p:cNvPr>
          <p:cNvSpPr txBox="1"/>
          <p:nvPr/>
        </p:nvSpPr>
        <p:spPr>
          <a:xfrm>
            <a:off x="6266401" y="4404054"/>
            <a:ext cx="6097836" cy="261610"/>
          </a:xfrm>
          <a:prstGeom prst="rect">
            <a:avLst/>
          </a:prstGeom>
          <a:noFill/>
        </p:spPr>
        <p:txBody>
          <a:bodyPr wrap="square">
            <a:spAutoFit/>
          </a:bodyPr>
          <a:lstStyle/>
          <a:p>
            <a:pPr algn="ctr" latinLnBrk="0"/>
            <a:r>
              <a:rPr lang="ko-KR" altLang="en-US"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현재 화면 속에 있는 차량의 현황 확인가능</a:t>
            </a:r>
          </a:p>
        </p:txBody>
      </p:sp>
      <p:sp>
        <p:nvSpPr>
          <p:cNvPr id="32" name="TextBox 31">
            <a:extLst>
              <a:ext uri="{FF2B5EF4-FFF2-40B4-BE49-F238E27FC236}">
                <a16:creationId xmlns:a16="http://schemas.microsoft.com/office/drawing/2014/main" id="{631C094F-48C1-4E65-923F-A255D068684E}"/>
              </a:ext>
            </a:extLst>
          </p:cNvPr>
          <p:cNvSpPr txBox="1"/>
          <p:nvPr/>
        </p:nvSpPr>
        <p:spPr>
          <a:xfrm>
            <a:off x="6163200" y="4827209"/>
            <a:ext cx="6714780" cy="261610"/>
          </a:xfrm>
          <a:prstGeom prst="rect">
            <a:avLst/>
          </a:prstGeom>
          <a:noFill/>
        </p:spPr>
        <p:txBody>
          <a:bodyPr wrap="square">
            <a:spAutoFit/>
          </a:bodyPr>
          <a:lstStyle/>
          <a:p>
            <a:pPr algn="ctr" latinLnBrk="0"/>
            <a:r>
              <a:rPr lang="ko-KR" altLang="en-US" sz="1100" dirty="0">
                <a:latin typeface="+mj-lt"/>
                <a:ea typeface="Malgun Gothic Semilight" panose="020B0502040204020203" pitchFamily="50" charset="-127"/>
                <a:cs typeface="Malgun Gothic Semilight" panose="020B0502040204020203" pitchFamily="50" charset="-127"/>
              </a:rPr>
              <a:t>전체 프레임 대비 차지하고 있는 박스의 면적으로 교통 혼잡도 계산</a:t>
            </a:r>
            <a:r>
              <a:rPr lang="en-US" altLang="ko-KR" sz="1100" dirty="0">
                <a:latin typeface="+mj-lt"/>
                <a:ea typeface="Malgun Gothic Semilight" panose="020B0502040204020203" pitchFamily="50" charset="-127"/>
                <a:cs typeface="Malgun Gothic Semilight" panose="020B0502040204020203" pitchFamily="50" charset="-127"/>
              </a:rPr>
              <a:t>(</a:t>
            </a:r>
            <a:r>
              <a:rPr lang="ko-KR" altLang="en-US" sz="1100" dirty="0">
                <a:latin typeface="+mj-lt"/>
                <a:ea typeface="Malgun Gothic Semilight" panose="020B0502040204020203" pitchFamily="50" charset="-127"/>
                <a:cs typeface="Malgun Gothic Semilight" panose="020B0502040204020203" pitchFamily="50" charset="-127"/>
              </a:rPr>
              <a:t>구현은 </a:t>
            </a:r>
            <a:r>
              <a:rPr lang="en-US" altLang="ko-KR" sz="1100" dirty="0">
                <a:latin typeface="+mj-lt"/>
                <a:ea typeface="Malgun Gothic Semilight" panose="020B0502040204020203" pitchFamily="50" charset="-127"/>
                <a:cs typeface="Malgun Gothic Semilight" panose="020B0502040204020203" pitchFamily="50" charset="-127"/>
              </a:rPr>
              <a:t>x)</a:t>
            </a:r>
          </a:p>
        </p:txBody>
      </p:sp>
      <p:sp>
        <p:nvSpPr>
          <p:cNvPr id="33" name="직사각형 32">
            <a:extLst>
              <a:ext uri="{FF2B5EF4-FFF2-40B4-BE49-F238E27FC236}">
                <a16:creationId xmlns:a16="http://schemas.microsoft.com/office/drawing/2014/main" id="{5D4B7BB2-BF54-4778-A5F1-0414F97AA23A}"/>
              </a:ext>
            </a:extLst>
          </p:cNvPr>
          <p:cNvSpPr/>
          <p:nvPr/>
        </p:nvSpPr>
        <p:spPr>
          <a:xfrm>
            <a:off x="231196" y="4602525"/>
            <a:ext cx="6596480" cy="253916"/>
          </a:xfrm>
          <a:prstGeom prst="rect">
            <a:avLst/>
          </a:prstGeom>
        </p:spPr>
        <p:txBody>
          <a:bodyPr wrap="square">
            <a:spAutoFit/>
          </a:bodyPr>
          <a:lstStyle/>
          <a:p>
            <a:pPr algn="ctr"/>
            <a:r>
              <a:rPr lang="en-US" altLang="ko-KR"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&lt;</a:t>
            </a:r>
            <a:r>
              <a:rPr lang="ko-KR" altLang="en-US"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사진</a:t>
            </a:r>
            <a:r>
              <a:rPr lang="en-US" altLang="ko-KR"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&gt; </a:t>
            </a:r>
            <a:r>
              <a:rPr lang="ko-KR" altLang="en-US"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교통혼잡도 계산방법</a:t>
            </a:r>
            <a:endParaRPr lang="en-US" altLang="ko-KR" sz="105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p:txBody>
      </p:sp>
      <p:cxnSp>
        <p:nvCxnSpPr>
          <p:cNvPr id="8" name="직선 화살표 연결선 7">
            <a:extLst>
              <a:ext uri="{FF2B5EF4-FFF2-40B4-BE49-F238E27FC236}">
                <a16:creationId xmlns:a16="http://schemas.microsoft.com/office/drawing/2014/main" id="{F214A8AA-370A-45BB-A0EE-47C79D6D9FBA}"/>
              </a:ext>
            </a:extLst>
          </p:cNvPr>
          <p:cNvCxnSpPr/>
          <p:nvPr/>
        </p:nvCxnSpPr>
        <p:spPr>
          <a:xfrm>
            <a:off x="11295035" y="4405452"/>
            <a:ext cx="0" cy="4509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Object 2">
            <a:extLst>
              <a:ext uri="{FF2B5EF4-FFF2-40B4-BE49-F238E27FC236}">
                <a16:creationId xmlns:a16="http://schemas.microsoft.com/office/drawing/2014/main" id="{DD1D25C6-1FC1-4C32-AEA3-37947C35D2F8}"/>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36" name="Object 3">
            <a:extLst>
              <a:ext uri="{FF2B5EF4-FFF2-40B4-BE49-F238E27FC236}">
                <a16:creationId xmlns:a16="http://schemas.microsoft.com/office/drawing/2014/main" id="{8C62B1DF-E5DE-468A-AEB1-C92100B16DDA}"/>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(1): </a:t>
            </a:r>
            <a:r>
              <a:rPr lang="ko-KR" altLang="en-US" sz="1200" u="sng" kern="0" spc="400" dirty="0">
                <a:latin typeface="S-Core Dream 4 Regular" panose="020B0503030302020204" pitchFamily="34" charset="-127"/>
                <a:ea typeface="S-Core Dream 4 Regular" panose="020B0503030302020204" pitchFamily="34" charset="-127"/>
              </a:rPr>
              <a:t>교통 혼잡도</a:t>
            </a:r>
            <a:r>
              <a:rPr lang="ko-KR" altLang="en-US" sz="1200" kern="0" spc="400" dirty="0">
                <a:latin typeface="S-Core Dream 4 Regular" panose="020B0503030302020204" pitchFamily="34" charset="-127"/>
                <a:ea typeface="S-Core Dream 4 Regular" panose="020B0503030302020204" pitchFamily="34" charset="-127"/>
              </a:rPr>
              <a:t> 및 사고 상황 알림 서비스</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221754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3A3837F-EF3F-4C1D-BFD4-C3D154480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584" y="2100265"/>
            <a:ext cx="5016020" cy="2801419"/>
          </a:xfrm>
          <a:prstGeom prst="rect">
            <a:avLst/>
          </a:prstGeom>
        </p:spPr>
      </p:pic>
      <p:pic>
        <p:nvPicPr>
          <p:cNvPr id="9" name="그림 8">
            <a:extLst>
              <a:ext uri="{FF2B5EF4-FFF2-40B4-BE49-F238E27FC236}">
                <a16:creationId xmlns:a16="http://schemas.microsoft.com/office/drawing/2014/main" id="{C12CC5B6-1AF8-445E-B59E-3C838C83F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398" y="2100264"/>
            <a:ext cx="5061945" cy="2847344"/>
          </a:xfrm>
          <a:prstGeom prst="rect">
            <a:avLst/>
          </a:prstGeom>
        </p:spPr>
      </p:pic>
      <p:sp>
        <p:nvSpPr>
          <p:cNvPr id="10" name="직사각형 9">
            <a:extLst>
              <a:ext uri="{FF2B5EF4-FFF2-40B4-BE49-F238E27FC236}">
                <a16:creationId xmlns:a16="http://schemas.microsoft.com/office/drawing/2014/main" id="{6967FAB5-7037-41E3-BA74-7DA833A9998A}"/>
              </a:ext>
            </a:extLst>
          </p:cNvPr>
          <p:cNvSpPr/>
          <p:nvPr/>
        </p:nvSpPr>
        <p:spPr>
          <a:xfrm>
            <a:off x="11071992" y="2007821"/>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E00B59A-CB68-45B2-912B-F223A30613C2}"/>
              </a:ext>
            </a:extLst>
          </p:cNvPr>
          <p:cNvSpPr/>
          <p:nvPr/>
        </p:nvSpPr>
        <p:spPr>
          <a:xfrm>
            <a:off x="5122417" y="2007821"/>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이등변 삼각형 1">
            <a:extLst>
              <a:ext uri="{FF2B5EF4-FFF2-40B4-BE49-F238E27FC236}">
                <a16:creationId xmlns:a16="http://schemas.microsoft.com/office/drawing/2014/main" id="{D7EEEC77-274C-4E83-B22A-AF488A59B79E}"/>
              </a:ext>
            </a:extLst>
          </p:cNvPr>
          <p:cNvSpPr/>
          <p:nvPr/>
        </p:nvSpPr>
        <p:spPr>
          <a:xfrm>
            <a:off x="9305365" y="2828092"/>
            <a:ext cx="408790" cy="451821"/>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화살표 연결선 3">
            <a:extLst>
              <a:ext uri="{FF2B5EF4-FFF2-40B4-BE49-F238E27FC236}">
                <a16:creationId xmlns:a16="http://schemas.microsoft.com/office/drawing/2014/main" id="{6F8E4211-402E-4751-BC4C-29A8457472DC}"/>
              </a:ext>
            </a:extLst>
          </p:cNvPr>
          <p:cNvCxnSpPr>
            <a:cxnSpLocks/>
            <a:endCxn id="2" idx="0"/>
          </p:cNvCxnSpPr>
          <p:nvPr/>
        </p:nvCxnSpPr>
        <p:spPr>
          <a:xfrm>
            <a:off x="8157681" y="1859622"/>
            <a:ext cx="1352079" cy="968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96AE77F-CD7F-4810-BA6B-75F56BBCC503}"/>
              </a:ext>
            </a:extLst>
          </p:cNvPr>
          <p:cNvSpPr txBox="1"/>
          <p:nvPr/>
        </p:nvSpPr>
        <p:spPr>
          <a:xfrm>
            <a:off x="7165158" y="1631024"/>
            <a:ext cx="2065469" cy="338554"/>
          </a:xfrm>
          <a:prstGeom prst="rect">
            <a:avLst/>
          </a:prstGeom>
          <a:noFill/>
          <a:ln>
            <a:noFill/>
          </a:ln>
        </p:spPr>
        <p:txBody>
          <a:bodyPr wrap="square" rtlCol="0">
            <a:spAutoFit/>
          </a:bodyPr>
          <a:lstStyle/>
          <a:p>
            <a:pPr algn="ctr"/>
            <a:r>
              <a:rPr lang="ko-KR" altLang="en-US" sz="1600" dirty="0">
                <a:highlight>
                  <a:srgbClr val="BFC7D7"/>
                </a:highlight>
              </a:rPr>
              <a:t>교통 사고 발생 </a:t>
            </a:r>
            <a:r>
              <a:rPr lang="en-US" altLang="ko-KR" sz="1600" dirty="0">
                <a:highlight>
                  <a:srgbClr val="BFC7D7"/>
                </a:highlight>
              </a:rPr>
              <a:t>!</a:t>
            </a:r>
            <a:endParaRPr lang="ko-KR" altLang="en-US" sz="1600" dirty="0">
              <a:highlight>
                <a:srgbClr val="BFC7D7"/>
              </a:highlight>
            </a:endParaRPr>
          </a:p>
        </p:txBody>
      </p:sp>
      <p:sp>
        <p:nvSpPr>
          <p:cNvPr id="13" name="TextBox 12">
            <a:extLst>
              <a:ext uri="{FF2B5EF4-FFF2-40B4-BE49-F238E27FC236}">
                <a16:creationId xmlns:a16="http://schemas.microsoft.com/office/drawing/2014/main" id="{141D673F-0A3A-4ECA-A1E8-9CEBF526846E}"/>
              </a:ext>
            </a:extLst>
          </p:cNvPr>
          <p:cNvSpPr txBox="1"/>
          <p:nvPr/>
        </p:nvSpPr>
        <p:spPr>
          <a:xfrm>
            <a:off x="1319839" y="5323862"/>
            <a:ext cx="9552319" cy="1077218"/>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차량사고 이미지 데이터를 학습하여 검출할 수 있다면</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사고상황시 즉각적인 피드백 시스템이 </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적용될 수 있을 것으로 기대 됨</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영상속에서 교통 사고를 감지하면 영상 우측 상단의 원이 붉은 색으로 바뀌며 상황을 안내함</a:t>
            </a:r>
            <a:endParaRPr lang="en-US" altLang="ko-KR" sz="1600" dirty="0">
              <a:latin typeface="+mj-lt"/>
              <a:ea typeface="Malgun Gothic Semilight" panose="020B0502040204020203" pitchFamily="50" charset="-127"/>
              <a:cs typeface="Malgun Gothic Semilight" panose="020B0502040204020203" pitchFamily="50" charset="-127"/>
            </a:endParaRPr>
          </a:p>
        </p:txBody>
      </p:sp>
      <p:sp>
        <p:nvSpPr>
          <p:cNvPr id="18" name="Object 2">
            <a:extLst>
              <a:ext uri="{FF2B5EF4-FFF2-40B4-BE49-F238E27FC236}">
                <a16:creationId xmlns:a16="http://schemas.microsoft.com/office/drawing/2014/main" id="{620B47F4-7253-41FC-86FC-7706CCD6D125}"/>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9" name="Object 3">
            <a:extLst>
              <a:ext uri="{FF2B5EF4-FFF2-40B4-BE49-F238E27FC236}">
                <a16:creationId xmlns:a16="http://schemas.microsoft.com/office/drawing/2014/main" id="{DE2B2634-21DB-4EF0-A369-2EA4D160D0CE}"/>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(1): </a:t>
            </a:r>
            <a:r>
              <a:rPr lang="ko-KR" altLang="en-US" sz="1200" kern="0" spc="400" dirty="0">
                <a:latin typeface="S-Core Dream 4 Regular" panose="020B0503030302020204" pitchFamily="34" charset="-127"/>
                <a:ea typeface="S-Core Dream 4 Regular" panose="020B0503030302020204" pitchFamily="34" charset="-127"/>
              </a:rPr>
              <a:t>교통 혼잡도 및 </a:t>
            </a:r>
            <a:r>
              <a:rPr lang="ko-KR" altLang="en-US" sz="1200" u="sng" kern="0" spc="400" dirty="0">
                <a:latin typeface="S-Core Dream 4 Regular" panose="020B0503030302020204" pitchFamily="34" charset="-127"/>
                <a:ea typeface="S-Core Dream 4 Regular" panose="020B0503030302020204" pitchFamily="34" charset="-127"/>
              </a:rPr>
              <a:t>사고 상황 알림</a:t>
            </a:r>
            <a:r>
              <a:rPr lang="ko-KR" altLang="en-US" sz="1200" kern="0" spc="400" dirty="0">
                <a:latin typeface="S-Core Dream 4 Regular" panose="020B0503030302020204" pitchFamily="34" charset="-127"/>
                <a:ea typeface="S-Core Dream 4 Regular" panose="020B0503030302020204" pitchFamily="34" charset="-127"/>
              </a:rPr>
              <a:t> 서비스</a:t>
            </a:r>
            <a:endParaRPr lang="en-US" sz="1200" dirty="0">
              <a:latin typeface="S-Core Dream 4 Regular" panose="020B0503030302020204" pitchFamily="34" charset="-127"/>
              <a:ea typeface="S-Core Dream 4 Regular" panose="020B0503030302020204" pitchFamily="34" charset="-127"/>
            </a:endParaRPr>
          </a:p>
        </p:txBody>
      </p:sp>
      <p:sp>
        <p:nvSpPr>
          <p:cNvPr id="30" name="타원 29">
            <a:extLst>
              <a:ext uri="{FF2B5EF4-FFF2-40B4-BE49-F238E27FC236}">
                <a16:creationId xmlns:a16="http://schemas.microsoft.com/office/drawing/2014/main" id="{F595A76A-3B76-4711-BEC0-A6C7E35A4B5C}"/>
              </a:ext>
            </a:extLst>
          </p:cNvPr>
          <p:cNvSpPr/>
          <p:nvPr/>
        </p:nvSpPr>
        <p:spPr>
          <a:xfrm>
            <a:off x="11271185" y="2100263"/>
            <a:ext cx="198230" cy="1950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27281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E15559D0-2D1C-477F-8686-4D5BDA2A5302}"/>
              </a:ext>
            </a:extLst>
          </p:cNvPr>
          <p:cNvGrpSpPr/>
          <p:nvPr/>
        </p:nvGrpSpPr>
        <p:grpSpPr>
          <a:xfrm>
            <a:off x="1198606" y="1379967"/>
            <a:ext cx="9947450" cy="2189480"/>
            <a:chOff x="122427" y="2468574"/>
            <a:chExt cx="10259530" cy="1920852"/>
          </a:xfrm>
        </p:grpSpPr>
        <p:grpSp>
          <p:nvGrpSpPr>
            <p:cNvPr id="4" name="그룹 3">
              <a:extLst>
                <a:ext uri="{FF2B5EF4-FFF2-40B4-BE49-F238E27FC236}">
                  <a16:creationId xmlns:a16="http://schemas.microsoft.com/office/drawing/2014/main" id="{CADCE8D1-751C-4A2A-B35A-4D46CBBB92CC}"/>
                </a:ext>
              </a:extLst>
            </p:cNvPr>
            <p:cNvGrpSpPr/>
            <p:nvPr/>
          </p:nvGrpSpPr>
          <p:grpSpPr>
            <a:xfrm>
              <a:off x="122427" y="2468574"/>
              <a:ext cx="3375235" cy="1920852"/>
              <a:chOff x="461640" y="3602950"/>
              <a:chExt cx="5165663" cy="2939787"/>
            </a:xfrm>
          </p:grpSpPr>
          <p:pic>
            <p:nvPicPr>
              <p:cNvPr id="9" name="그림 8">
                <a:extLst>
                  <a:ext uri="{FF2B5EF4-FFF2-40B4-BE49-F238E27FC236}">
                    <a16:creationId xmlns:a16="http://schemas.microsoft.com/office/drawing/2014/main" id="{C12CC5B6-1AF8-445E-B59E-3C838C83F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40" y="3695393"/>
                <a:ext cx="5061945" cy="2847344"/>
              </a:xfrm>
              <a:prstGeom prst="rect">
                <a:avLst/>
              </a:prstGeom>
            </p:spPr>
          </p:pic>
          <p:sp>
            <p:nvSpPr>
              <p:cNvPr id="10" name="직사각형 9">
                <a:extLst>
                  <a:ext uri="{FF2B5EF4-FFF2-40B4-BE49-F238E27FC236}">
                    <a16:creationId xmlns:a16="http://schemas.microsoft.com/office/drawing/2014/main" id="{6967FAB5-7037-41E3-BA74-7DA833A9998A}"/>
                  </a:ext>
                </a:extLst>
              </p:cNvPr>
              <p:cNvSpPr/>
              <p:nvPr/>
            </p:nvSpPr>
            <p:spPr>
              <a:xfrm>
                <a:off x="4979234" y="3602950"/>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이등변 삼각형 1">
                <a:extLst>
                  <a:ext uri="{FF2B5EF4-FFF2-40B4-BE49-F238E27FC236}">
                    <a16:creationId xmlns:a16="http://schemas.microsoft.com/office/drawing/2014/main" id="{D7EEEC77-274C-4E83-B22A-AF488A59B79E}"/>
                  </a:ext>
                </a:extLst>
              </p:cNvPr>
              <p:cNvSpPr/>
              <p:nvPr/>
            </p:nvSpPr>
            <p:spPr>
              <a:xfrm>
                <a:off x="3212607" y="4423221"/>
                <a:ext cx="408790" cy="451821"/>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 name="그룹 5">
              <a:extLst>
                <a:ext uri="{FF2B5EF4-FFF2-40B4-BE49-F238E27FC236}">
                  <a16:creationId xmlns:a16="http://schemas.microsoft.com/office/drawing/2014/main" id="{0FB37792-E8E0-4A4E-BA4C-C36D1BB8A561}"/>
                </a:ext>
              </a:extLst>
            </p:cNvPr>
            <p:cNvGrpSpPr/>
            <p:nvPr/>
          </p:nvGrpSpPr>
          <p:grpSpPr>
            <a:xfrm>
              <a:off x="7006722" y="2468574"/>
              <a:ext cx="3375235" cy="1920852"/>
              <a:chOff x="6668417" y="3602950"/>
              <a:chExt cx="5165663" cy="2939787"/>
            </a:xfrm>
          </p:grpSpPr>
          <p:pic>
            <p:nvPicPr>
              <p:cNvPr id="13" name="그림 12">
                <a:extLst>
                  <a:ext uri="{FF2B5EF4-FFF2-40B4-BE49-F238E27FC236}">
                    <a16:creationId xmlns:a16="http://schemas.microsoft.com/office/drawing/2014/main" id="{AD41AF4E-3E97-4033-983B-4D2CF6777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417" y="3695393"/>
                <a:ext cx="5061945" cy="2847344"/>
              </a:xfrm>
              <a:prstGeom prst="rect">
                <a:avLst/>
              </a:prstGeom>
            </p:spPr>
          </p:pic>
          <p:sp>
            <p:nvSpPr>
              <p:cNvPr id="14" name="직사각형 13">
                <a:extLst>
                  <a:ext uri="{FF2B5EF4-FFF2-40B4-BE49-F238E27FC236}">
                    <a16:creationId xmlns:a16="http://schemas.microsoft.com/office/drawing/2014/main" id="{E0050F03-7BC4-4328-8486-4AAD89042DFF}"/>
                  </a:ext>
                </a:extLst>
              </p:cNvPr>
              <p:cNvSpPr/>
              <p:nvPr/>
            </p:nvSpPr>
            <p:spPr>
              <a:xfrm>
                <a:off x="11186011" y="3602950"/>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이등변 삼각형 14">
                <a:extLst>
                  <a:ext uri="{FF2B5EF4-FFF2-40B4-BE49-F238E27FC236}">
                    <a16:creationId xmlns:a16="http://schemas.microsoft.com/office/drawing/2014/main" id="{1D2900DC-CDAB-470A-9141-5E613831E8EC}"/>
                  </a:ext>
                </a:extLst>
              </p:cNvPr>
              <p:cNvSpPr/>
              <p:nvPr/>
            </p:nvSpPr>
            <p:spPr>
              <a:xfrm>
                <a:off x="9419384" y="4423221"/>
                <a:ext cx="408790" cy="451821"/>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 name="그룹 4">
              <a:extLst>
                <a:ext uri="{FF2B5EF4-FFF2-40B4-BE49-F238E27FC236}">
                  <a16:creationId xmlns:a16="http://schemas.microsoft.com/office/drawing/2014/main" id="{F9E05592-E8A9-401D-9BFE-0B42A859CEF9}"/>
                </a:ext>
              </a:extLst>
            </p:cNvPr>
            <p:cNvGrpSpPr/>
            <p:nvPr/>
          </p:nvGrpSpPr>
          <p:grpSpPr>
            <a:xfrm>
              <a:off x="3589397" y="2468574"/>
              <a:ext cx="3375235" cy="1920852"/>
              <a:chOff x="5073480" y="222820"/>
              <a:chExt cx="5165663" cy="2939787"/>
            </a:xfrm>
          </p:grpSpPr>
          <p:pic>
            <p:nvPicPr>
              <p:cNvPr id="16" name="그림 15">
                <a:extLst>
                  <a:ext uri="{FF2B5EF4-FFF2-40B4-BE49-F238E27FC236}">
                    <a16:creationId xmlns:a16="http://schemas.microsoft.com/office/drawing/2014/main" id="{9DB23041-DBF2-428B-BF81-B5C0FBBC6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480" y="315263"/>
                <a:ext cx="5061945" cy="2847344"/>
              </a:xfrm>
              <a:prstGeom prst="rect">
                <a:avLst/>
              </a:prstGeom>
            </p:spPr>
          </p:pic>
          <p:sp>
            <p:nvSpPr>
              <p:cNvPr id="17" name="직사각형 16">
                <a:extLst>
                  <a:ext uri="{FF2B5EF4-FFF2-40B4-BE49-F238E27FC236}">
                    <a16:creationId xmlns:a16="http://schemas.microsoft.com/office/drawing/2014/main" id="{92A3EC54-4BE0-446A-B064-5FE229774218}"/>
                  </a:ext>
                </a:extLst>
              </p:cNvPr>
              <p:cNvSpPr/>
              <p:nvPr/>
            </p:nvSpPr>
            <p:spPr>
              <a:xfrm>
                <a:off x="9591074" y="222820"/>
                <a:ext cx="648069" cy="3284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이등변 삼각형 17">
                <a:extLst>
                  <a:ext uri="{FF2B5EF4-FFF2-40B4-BE49-F238E27FC236}">
                    <a16:creationId xmlns:a16="http://schemas.microsoft.com/office/drawing/2014/main" id="{0314270B-8A4E-4D1B-8F85-A4C2E9FD9241}"/>
                  </a:ext>
                </a:extLst>
              </p:cNvPr>
              <p:cNvSpPr/>
              <p:nvPr/>
            </p:nvSpPr>
            <p:spPr>
              <a:xfrm>
                <a:off x="7824447" y="1043091"/>
                <a:ext cx="408790" cy="45182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8" name="타원 7">
            <a:extLst>
              <a:ext uri="{FF2B5EF4-FFF2-40B4-BE49-F238E27FC236}">
                <a16:creationId xmlns:a16="http://schemas.microsoft.com/office/drawing/2014/main" id="{7A78E5A9-CC81-427F-81AB-095254211F4A}"/>
              </a:ext>
            </a:extLst>
          </p:cNvPr>
          <p:cNvSpPr/>
          <p:nvPr/>
        </p:nvSpPr>
        <p:spPr>
          <a:xfrm>
            <a:off x="4242701" y="1442565"/>
            <a:ext cx="101597" cy="11943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1D345C12-1E92-42CE-9AA0-32290A6037C2}"/>
              </a:ext>
            </a:extLst>
          </p:cNvPr>
          <p:cNvSpPr/>
          <p:nvPr/>
        </p:nvSpPr>
        <p:spPr>
          <a:xfrm>
            <a:off x="7563407" y="1442565"/>
            <a:ext cx="101597" cy="1194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2C3816A1-1023-4EC5-A6E8-34E77534F3B4}"/>
              </a:ext>
            </a:extLst>
          </p:cNvPr>
          <p:cNvSpPr/>
          <p:nvPr/>
        </p:nvSpPr>
        <p:spPr>
          <a:xfrm>
            <a:off x="10884365" y="1442566"/>
            <a:ext cx="101597" cy="1194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Object 2">
            <a:extLst>
              <a:ext uri="{FF2B5EF4-FFF2-40B4-BE49-F238E27FC236}">
                <a16:creationId xmlns:a16="http://schemas.microsoft.com/office/drawing/2014/main" id="{319D0C69-C226-490F-8475-9BCEC29EA80B}"/>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24" name="Object 3">
            <a:extLst>
              <a:ext uri="{FF2B5EF4-FFF2-40B4-BE49-F238E27FC236}">
                <a16:creationId xmlns:a16="http://schemas.microsoft.com/office/drawing/2014/main" id="{9E13BCD6-DBD9-4EFD-AAB1-320140449BFD}"/>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(1): </a:t>
            </a:r>
            <a:r>
              <a:rPr lang="ko-KR" altLang="en-US" sz="1200" kern="0" spc="400" dirty="0">
                <a:latin typeface="S-Core Dream 4 Regular" panose="020B0503030302020204" pitchFamily="34" charset="-127"/>
                <a:ea typeface="S-Core Dream 4 Regular" panose="020B0503030302020204" pitchFamily="34" charset="-127"/>
              </a:rPr>
              <a:t>교통 혼잡도 및 </a:t>
            </a:r>
            <a:r>
              <a:rPr lang="ko-KR" altLang="en-US" sz="1200" u="sng" kern="0" spc="400" dirty="0">
                <a:latin typeface="S-Core Dream 4 Regular" panose="020B0503030302020204" pitchFamily="34" charset="-127"/>
                <a:ea typeface="S-Core Dream 4 Regular" panose="020B0503030302020204" pitchFamily="34" charset="-127"/>
              </a:rPr>
              <a:t>사고 상황 알림</a:t>
            </a:r>
            <a:r>
              <a:rPr lang="ko-KR" altLang="en-US" sz="1200" kern="0" spc="400" dirty="0">
                <a:latin typeface="S-Core Dream 4 Regular" panose="020B0503030302020204" pitchFamily="34" charset="-127"/>
                <a:ea typeface="S-Core Dream 4 Regular" panose="020B0503030302020204" pitchFamily="34" charset="-127"/>
              </a:rPr>
              <a:t> 서비스</a:t>
            </a:r>
            <a:endParaRPr lang="en-US" sz="1200" dirty="0">
              <a:latin typeface="S-Core Dream 4 Regular" panose="020B0503030302020204" pitchFamily="34" charset="-127"/>
              <a:ea typeface="S-Core Dream 4 Regular" panose="020B0503030302020204" pitchFamily="34" charset="-127"/>
            </a:endParaRPr>
          </a:p>
        </p:txBody>
      </p:sp>
      <p:grpSp>
        <p:nvGrpSpPr>
          <p:cNvPr id="43" name="그룹 42">
            <a:extLst>
              <a:ext uri="{FF2B5EF4-FFF2-40B4-BE49-F238E27FC236}">
                <a16:creationId xmlns:a16="http://schemas.microsoft.com/office/drawing/2014/main" id="{755A6175-3BC8-47B5-BFAE-B56ADDD2B100}"/>
              </a:ext>
            </a:extLst>
          </p:cNvPr>
          <p:cNvGrpSpPr/>
          <p:nvPr/>
        </p:nvGrpSpPr>
        <p:grpSpPr>
          <a:xfrm>
            <a:off x="338146" y="3746171"/>
            <a:ext cx="6418279" cy="2985638"/>
            <a:chOff x="2206009" y="1573808"/>
            <a:chExt cx="7832165" cy="4518916"/>
          </a:xfrm>
        </p:grpSpPr>
        <p:grpSp>
          <p:nvGrpSpPr>
            <p:cNvPr id="44" name="그룹 43">
              <a:extLst>
                <a:ext uri="{FF2B5EF4-FFF2-40B4-BE49-F238E27FC236}">
                  <a16:creationId xmlns:a16="http://schemas.microsoft.com/office/drawing/2014/main" id="{79C80104-3E2A-446D-B233-D8B44AE92B98}"/>
                </a:ext>
              </a:extLst>
            </p:cNvPr>
            <p:cNvGrpSpPr/>
            <p:nvPr/>
          </p:nvGrpSpPr>
          <p:grpSpPr>
            <a:xfrm>
              <a:off x="2223027" y="1573808"/>
              <a:ext cx="7815147" cy="4518916"/>
              <a:chOff x="276631" y="822134"/>
              <a:chExt cx="7815147" cy="4518916"/>
            </a:xfrm>
          </p:grpSpPr>
          <p:sp>
            <p:nvSpPr>
              <p:cNvPr id="48" name="TextBox 47">
                <a:extLst>
                  <a:ext uri="{FF2B5EF4-FFF2-40B4-BE49-F238E27FC236}">
                    <a16:creationId xmlns:a16="http://schemas.microsoft.com/office/drawing/2014/main" id="{3CCAAD67-7831-4930-9D54-772A81A6CDF7}"/>
                  </a:ext>
                </a:extLst>
              </p:cNvPr>
              <p:cNvSpPr txBox="1"/>
              <p:nvPr/>
            </p:nvSpPr>
            <p:spPr>
              <a:xfrm>
                <a:off x="429958" y="822134"/>
                <a:ext cx="2041864" cy="398530"/>
              </a:xfrm>
              <a:prstGeom prst="rect">
                <a:avLst/>
              </a:prstGeom>
              <a:noFill/>
              <a:ln w="3175">
                <a:noFill/>
              </a:ln>
            </p:spPr>
            <p:txBody>
              <a:bodyPr wrap="square" rtlCol="0">
                <a:spAutoFit/>
              </a:bodyPr>
              <a:lstStyle/>
              <a:p>
                <a:pPr algn="ctr"/>
                <a:r>
                  <a:rPr lang="en-US" altLang="ko-KR" sz="1100" dirty="0"/>
                  <a:t>1. </a:t>
                </a:r>
                <a:r>
                  <a:rPr lang="ko-KR" altLang="en-US" sz="1100" dirty="0"/>
                  <a:t>인명 사고</a:t>
                </a:r>
              </a:p>
            </p:txBody>
          </p:sp>
          <p:sp>
            <p:nvSpPr>
              <p:cNvPr id="49" name="모서리가 둥근 직사각형 3">
                <a:extLst>
                  <a:ext uri="{FF2B5EF4-FFF2-40B4-BE49-F238E27FC236}">
                    <a16:creationId xmlns:a16="http://schemas.microsoft.com/office/drawing/2014/main" id="{A65AD724-0859-4A82-9129-5B3314C62EBC}"/>
                  </a:ext>
                </a:extLst>
              </p:cNvPr>
              <p:cNvSpPr/>
              <p:nvPr/>
            </p:nvSpPr>
            <p:spPr>
              <a:xfrm>
                <a:off x="325633" y="1162263"/>
                <a:ext cx="2250517" cy="564215"/>
              </a:xfrm>
              <a:prstGeom prst="round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사람 검출</a:t>
                </a:r>
              </a:p>
            </p:txBody>
          </p:sp>
          <p:sp>
            <p:nvSpPr>
              <p:cNvPr id="50" name="다이아몬드 49">
                <a:extLst>
                  <a:ext uri="{FF2B5EF4-FFF2-40B4-BE49-F238E27FC236}">
                    <a16:creationId xmlns:a16="http://schemas.microsoft.com/office/drawing/2014/main" id="{677FC90B-C4E4-4E39-8658-3F01B624A3FD}"/>
                  </a:ext>
                </a:extLst>
              </p:cNvPr>
              <p:cNvSpPr/>
              <p:nvPr/>
            </p:nvSpPr>
            <p:spPr>
              <a:xfrm>
                <a:off x="276631" y="1996226"/>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근처에 차량이 없는가</a:t>
                </a:r>
                <a:r>
                  <a:rPr lang="en-US" altLang="ko-KR" sz="1050" b="1" dirty="0">
                    <a:solidFill>
                      <a:schemeClr val="tx1"/>
                    </a:solidFill>
                  </a:rPr>
                  <a:t>?</a:t>
                </a:r>
              </a:p>
            </p:txBody>
          </p:sp>
          <p:sp>
            <p:nvSpPr>
              <p:cNvPr id="51" name="다이아몬드 50">
                <a:extLst>
                  <a:ext uri="{FF2B5EF4-FFF2-40B4-BE49-F238E27FC236}">
                    <a16:creationId xmlns:a16="http://schemas.microsoft.com/office/drawing/2014/main" id="{E50D7437-F4DC-45F4-AAD2-4E369A6DA337}"/>
                  </a:ext>
                </a:extLst>
              </p:cNvPr>
              <p:cNvSpPr/>
              <p:nvPr/>
            </p:nvSpPr>
            <p:spPr>
              <a:xfrm>
                <a:off x="276631" y="3034356"/>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tx1"/>
                    </a:solidFill>
                  </a:rPr>
                  <a:t>30</a:t>
                </a:r>
                <a:r>
                  <a:rPr lang="ko-KR" altLang="en-US" sz="1050" b="1" dirty="0">
                    <a:solidFill>
                      <a:schemeClr val="tx1"/>
                    </a:solidFill>
                  </a:rPr>
                  <a:t>초간 움직임이 없는가</a:t>
                </a:r>
                <a:r>
                  <a:rPr lang="en-US" altLang="ko-KR" sz="1050" b="1" dirty="0">
                    <a:solidFill>
                      <a:schemeClr val="tx1"/>
                    </a:solidFill>
                  </a:rPr>
                  <a:t>?</a:t>
                </a:r>
              </a:p>
            </p:txBody>
          </p:sp>
          <p:cxnSp>
            <p:nvCxnSpPr>
              <p:cNvPr id="52" name="직선 화살표 연결선 51">
                <a:extLst>
                  <a:ext uri="{FF2B5EF4-FFF2-40B4-BE49-F238E27FC236}">
                    <a16:creationId xmlns:a16="http://schemas.microsoft.com/office/drawing/2014/main" id="{C307D13D-60A8-418D-A2BF-56416832B4E9}"/>
                  </a:ext>
                </a:extLst>
              </p:cNvPr>
              <p:cNvCxnSpPr>
                <a:stCxn id="49" idx="2"/>
                <a:endCxn id="50" idx="0"/>
              </p:cNvCxnSpPr>
              <p:nvPr/>
            </p:nvCxnSpPr>
            <p:spPr>
              <a:xfrm>
                <a:off x="1450892" y="1726478"/>
                <a:ext cx="1" cy="26974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E0EF4023-C702-4EF0-98AD-E9F096304E40}"/>
                  </a:ext>
                </a:extLst>
              </p:cNvPr>
              <p:cNvCxnSpPr>
                <a:stCxn id="50" idx="2"/>
                <a:endCxn id="51" idx="0"/>
              </p:cNvCxnSpPr>
              <p:nvPr/>
            </p:nvCxnSpPr>
            <p:spPr>
              <a:xfrm>
                <a:off x="1450893" y="2764608"/>
                <a:ext cx="0" cy="26974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B375856-FFCC-4052-BA98-93D0BE0AD5BC}"/>
                  </a:ext>
                </a:extLst>
              </p:cNvPr>
              <p:cNvSpPr txBox="1"/>
              <p:nvPr/>
            </p:nvSpPr>
            <p:spPr>
              <a:xfrm>
                <a:off x="3187772" y="822134"/>
                <a:ext cx="2041864" cy="398530"/>
              </a:xfrm>
              <a:prstGeom prst="rect">
                <a:avLst/>
              </a:prstGeom>
              <a:noFill/>
              <a:ln w="3175">
                <a:noFill/>
              </a:ln>
            </p:spPr>
            <p:txBody>
              <a:bodyPr wrap="square" rtlCol="0">
                <a:spAutoFit/>
              </a:bodyPr>
              <a:lstStyle/>
              <a:p>
                <a:pPr algn="ctr"/>
                <a:r>
                  <a:rPr lang="en-US" altLang="ko-KR" sz="1100" dirty="0"/>
                  <a:t>2. </a:t>
                </a:r>
                <a:r>
                  <a:rPr lang="ko-KR" altLang="en-US" sz="1100" dirty="0"/>
                  <a:t>차량 사고</a:t>
                </a:r>
              </a:p>
            </p:txBody>
          </p:sp>
          <p:sp>
            <p:nvSpPr>
              <p:cNvPr id="55" name="모서리가 둥근 직사각형 3">
                <a:extLst>
                  <a:ext uri="{FF2B5EF4-FFF2-40B4-BE49-F238E27FC236}">
                    <a16:creationId xmlns:a16="http://schemas.microsoft.com/office/drawing/2014/main" id="{BB285296-2ECA-466C-936E-A5691CDFBB31}"/>
                  </a:ext>
                </a:extLst>
              </p:cNvPr>
              <p:cNvSpPr/>
              <p:nvPr/>
            </p:nvSpPr>
            <p:spPr>
              <a:xfrm>
                <a:off x="3083446" y="1162263"/>
                <a:ext cx="2250517" cy="564215"/>
              </a:xfrm>
              <a:prstGeom prst="round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차량 사고 검출</a:t>
                </a:r>
              </a:p>
            </p:txBody>
          </p:sp>
          <p:sp>
            <p:nvSpPr>
              <p:cNvPr id="56" name="모서리가 둥근 직사각형 3">
                <a:extLst>
                  <a:ext uri="{FF2B5EF4-FFF2-40B4-BE49-F238E27FC236}">
                    <a16:creationId xmlns:a16="http://schemas.microsoft.com/office/drawing/2014/main" id="{38DAE1D7-4D38-4800-AAE0-3F4FEB995880}"/>
                  </a:ext>
                </a:extLst>
              </p:cNvPr>
              <p:cNvSpPr/>
              <p:nvPr/>
            </p:nvSpPr>
            <p:spPr>
              <a:xfrm>
                <a:off x="3107942" y="4776835"/>
                <a:ext cx="2250517" cy="564215"/>
              </a:xfrm>
              <a:prstGeom prst="round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알맞은 색깔을 신호에 </a:t>
                </a:r>
                <a:endParaRPr lang="en-US" altLang="ko-KR" sz="1050" b="1" dirty="0">
                  <a:solidFill>
                    <a:schemeClr val="tx1"/>
                  </a:solidFill>
                </a:endParaRPr>
              </a:p>
              <a:p>
                <a:pPr algn="ctr"/>
                <a:r>
                  <a:rPr lang="ko-KR" altLang="en-US" sz="1050" b="1" dirty="0">
                    <a:solidFill>
                      <a:schemeClr val="tx1"/>
                    </a:solidFill>
                  </a:rPr>
                  <a:t>발생시켜 넣음</a:t>
                </a:r>
              </a:p>
            </p:txBody>
          </p:sp>
          <p:cxnSp>
            <p:nvCxnSpPr>
              <p:cNvPr id="57" name="직선 화살표 연결선 56">
                <a:extLst>
                  <a:ext uri="{FF2B5EF4-FFF2-40B4-BE49-F238E27FC236}">
                    <a16:creationId xmlns:a16="http://schemas.microsoft.com/office/drawing/2014/main" id="{064346C1-DB0D-45EC-AC24-749AE42023D2}"/>
                  </a:ext>
                </a:extLst>
              </p:cNvPr>
              <p:cNvCxnSpPr>
                <a:cxnSpLocks/>
                <a:stCxn id="55" idx="2"/>
                <a:endCxn id="56" idx="0"/>
              </p:cNvCxnSpPr>
              <p:nvPr/>
            </p:nvCxnSpPr>
            <p:spPr>
              <a:xfrm>
                <a:off x="4208705" y="1726478"/>
                <a:ext cx="24496" cy="3050357"/>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42D0871-732C-43D4-9CBD-3D9A38D4A71F}"/>
                  </a:ext>
                </a:extLst>
              </p:cNvPr>
              <p:cNvSpPr txBox="1"/>
              <p:nvPr/>
            </p:nvSpPr>
            <p:spPr>
              <a:xfrm>
                <a:off x="5896583" y="822134"/>
                <a:ext cx="2041864" cy="398530"/>
              </a:xfrm>
              <a:prstGeom prst="rect">
                <a:avLst/>
              </a:prstGeom>
              <a:noFill/>
              <a:ln w="3175">
                <a:noFill/>
              </a:ln>
            </p:spPr>
            <p:txBody>
              <a:bodyPr wrap="square" rtlCol="0">
                <a:spAutoFit/>
              </a:bodyPr>
              <a:lstStyle/>
              <a:p>
                <a:pPr algn="ctr"/>
                <a:r>
                  <a:rPr lang="en-US" altLang="ko-KR" sz="1100" dirty="0"/>
                  <a:t>3. </a:t>
                </a:r>
                <a:r>
                  <a:rPr lang="ko-KR" altLang="en-US" sz="1100" dirty="0"/>
                  <a:t>연쇄 사고</a:t>
                </a:r>
              </a:p>
            </p:txBody>
          </p:sp>
          <p:sp>
            <p:nvSpPr>
              <p:cNvPr id="59" name="모서리가 둥근 직사각형 3">
                <a:extLst>
                  <a:ext uri="{FF2B5EF4-FFF2-40B4-BE49-F238E27FC236}">
                    <a16:creationId xmlns:a16="http://schemas.microsoft.com/office/drawing/2014/main" id="{98A65FEA-9478-466B-940F-79F6D1E49C21}"/>
                  </a:ext>
                </a:extLst>
              </p:cNvPr>
              <p:cNvSpPr/>
              <p:nvPr/>
            </p:nvSpPr>
            <p:spPr>
              <a:xfrm>
                <a:off x="5792257" y="1162263"/>
                <a:ext cx="2250517" cy="564215"/>
              </a:xfrm>
              <a:prstGeom prst="roundRect">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사고 검출 카운트</a:t>
                </a:r>
                <a:endParaRPr lang="en-US" altLang="ko-KR" sz="1050" b="1" dirty="0">
                  <a:solidFill>
                    <a:schemeClr val="tx1"/>
                  </a:solidFill>
                </a:endParaRPr>
              </a:p>
              <a:p>
                <a:pPr algn="ctr"/>
                <a:r>
                  <a:rPr lang="en-US" altLang="ko-KR" sz="1050" b="1" dirty="0">
                    <a:solidFill>
                      <a:schemeClr val="tx1"/>
                    </a:solidFill>
                  </a:rPr>
                  <a:t>(</a:t>
                </a:r>
                <a:r>
                  <a:rPr lang="ko-KR" altLang="en-US" sz="1050" b="1" dirty="0">
                    <a:solidFill>
                      <a:schemeClr val="tx1"/>
                    </a:solidFill>
                  </a:rPr>
                  <a:t>사람</a:t>
                </a:r>
                <a:r>
                  <a:rPr lang="en-US" altLang="ko-KR" sz="1050" b="1" dirty="0">
                    <a:solidFill>
                      <a:schemeClr val="tx1"/>
                    </a:solidFill>
                  </a:rPr>
                  <a:t>, </a:t>
                </a:r>
                <a:r>
                  <a:rPr lang="ko-KR" altLang="en-US" sz="1050" b="1" dirty="0">
                    <a:solidFill>
                      <a:schemeClr val="tx1"/>
                    </a:solidFill>
                  </a:rPr>
                  <a:t>차량 사고 모두</a:t>
                </a:r>
                <a:r>
                  <a:rPr lang="en-US" altLang="ko-KR" sz="1050" b="1" dirty="0">
                    <a:solidFill>
                      <a:schemeClr val="tx1"/>
                    </a:solidFill>
                  </a:rPr>
                  <a:t>)</a:t>
                </a:r>
                <a:endParaRPr lang="ko-KR" altLang="en-US" sz="1050" b="1" dirty="0">
                  <a:solidFill>
                    <a:schemeClr val="tx1"/>
                  </a:solidFill>
                </a:endParaRPr>
              </a:p>
            </p:txBody>
          </p:sp>
          <p:sp>
            <p:nvSpPr>
              <p:cNvPr id="60" name="다이아몬드 59">
                <a:extLst>
                  <a:ext uri="{FF2B5EF4-FFF2-40B4-BE49-F238E27FC236}">
                    <a16:creationId xmlns:a16="http://schemas.microsoft.com/office/drawing/2014/main" id="{5D475936-C5CD-400A-8E36-4DFE69B7AF20}"/>
                  </a:ext>
                </a:extLst>
              </p:cNvPr>
              <p:cNvSpPr/>
              <p:nvPr/>
            </p:nvSpPr>
            <p:spPr>
              <a:xfrm>
                <a:off x="5743255" y="1996226"/>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카운트가 </a:t>
                </a:r>
                <a:r>
                  <a:rPr lang="en-US" altLang="ko-KR" sz="1050" b="1" dirty="0">
                    <a:solidFill>
                      <a:schemeClr val="tx1"/>
                    </a:solidFill>
                  </a:rPr>
                  <a:t>3 </a:t>
                </a:r>
                <a:r>
                  <a:rPr lang="ko-KR" altLang="en-US" sz="1050" b="1" dirty="0">
                    <a:solidFill>
                      <a:schemeClr val="tx1"/>
                    </a:solidFill>
                  </a:rPr>
                  <a:t>이상인가</a:t>
                </a:r>
                <a:r>
                  <a:rPr lang="en-US" altLang="ko-KR" sz="1050" b="1" dirty="0">
                    <a:solidFill>
                      <a:schemeClr val="tx1"/>
                    </a:solidFill>
                  </a:rPr>
                  <a:t>?</a:t>
                </a:r>
              </a:p>
            </p:txBody>
          </p:sp>
          <p:cxnSp>
            <p:nvCxnSpPr>
              <p:cNvPr id="61" name="직선 화살표 연결선 60">
                <a:extLst>
                  <a:ext uri="{FF2B5EF4-FFF2-40B4-BE49-F238E27FC236}">
                    <a16:creationId xmlns:a16="http://schemas.microsoft.com/office/drawing/2014/main" id="{1449E19B-EF90-48E1-8034-E198A9C9B0D7}"/>
                  </a:ext>
                </a:extLst>
              </p:cNvPr>
              <p:cNvCxnSpPr>
                <a:stCxn id="59" idx="2"/>
                <a:endCxn id="60" idx="0"/>
              </p:cNvCxnSpPr>
              <p:nvPr/>
            </p:nvCxnSpPr>
            <p:spPr>
              <a:xfrm>
                <a:off x="6917516" y="1726478"/>
                <a:ext cx="1" cy="269748"/>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57105BC6-1C1E-451D-AEA1-2066B4F65A63}"/>
                  </a:ext>
                </a:extLst>
              </p:cNvPr>
              <p:cNvCxnSpPr>
                <a:stCxn id="60" idx="2"/>
                <a:endCxn id="56" idx="0"/>
              </p:cNvCxnSpPr>
              <p:nvPr/>
            </p:nvCxnSpPr>
            <p:spPr>
              <a:xfrm rot="5400000">
                <a:off x="4569246" y="2428563"/>
                <a:ext cx="2012227" cy="2684316"/>
              </a:xfrm>
              <a:prstGeom prst="bentConnector3">
                <a:avLst>
                  <a:gd name="adj1" fmla="val 44525"/>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연결선: 꺾임 62">
                <a:extLst>
                  <a:ext uri="{FF2B5EF4-FFF2-40B4-BE49-F238E27FC236}">
                    <a16:creationId xmlns:a16="http://schemas.microsoft.com/office/drawing/2014/main" id="{2D8E0820-F9C9-432F-ACDD-509AD045DFC2}"/>
                  </a:ext>
                </a:extLst>
              </p:cNvPr>
              <p:cNvCxnSpPr>
                <a:cxnSpLocks/>
                <a:stCxn id="51" idx="2"/>
                <a:endCxn id="56" idx="0"/>
              </p:cNvCxnSpPr>
              <p:nvPr/>
            </p:nvCxnSpPr>
            <p:spPr>
              <a:xfrm rot="16200000" flipH="1">
                <a:off x="2354999" y="2898632"/>
                <a:ext cx="974097" cy="2782308"/>
              </a:xfrm>
              <a:prstGeom prst="bentConnector3">
                <a:avLst>
                  <a:gd name="adj1" fmla="val 57917"/>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다이아몬드 44">
              <a:extLst>
                <a:ext uri="{FF2B5EF4-FFF2-40B4-BE49-F238E27FC236}">
                  <a16:creationId xmlns:a16="http://schemas.microsoft.com/office/drawing/2014/main" id="{88A8035F-1AEF-4AEB-9B1F-830CC15E1CD4}"/>
                </a:ext>
              </a:extLst>
            </p:cNvPr>
            <p:cNvSpPr/>
            <p:nvPr/>
          </p:nvSpPr>
          <p:spPr>
            <a:xfrm>
              <a:off x="2206009" y="4732431"/>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신호 색깔</a:t>
              </a:r>
              <a:r>
                <a:rPr lang="en-US" altLang="ko-KR" sz="1050" b="1" dirty="0">
                  <a:solidFill>
                    <a:schemeClr val="tx1"/>
                  </a:solidFill>
                </a:rPr>
                <a:t>:</a:t>
              </a:r>
              <a:r>
                <a:rPr lang="ko-KR" altLang="en-US" sz="1050" b="1" dirty="0">
                  <a:solidFill>
                    <a:schemeClr val="tx1"/>
                  </a:solidFill>
                </a:rPr>
                <a:t> 노랑색</a:t>
              </a:r>
              <a:endParaRPr lang="en-US" altLang="ko-KR" sz="1050" b="1" dirty="0">
                <a:solidFill>
                  <a:schemeClr val="tx1"/>
                </a:solidFill>
              </a:endParaRPr>
            </a:p>
          </p:txBody>
        </p:sp>
        <p:sp>
          <p:nvSpPr>
            <p:cNvPr id="46" name="다이아몬드 45">
              <a:extLst>
                <a:ext uri="{FF2B5EF4-FFF2-40B4-BE49-F238E27FC236}">
                  <a16:creationId xmlns:a16="http://schemas.microsoft.com/office/drawing/2014/main" id="{7E6C8816-A6EC-4B12-8327-383866F123C4}"/>
                </a:ext>
              </a:extLst>
            </p:cNvPr>
            <p:cNvSpPr/>
            <p:nvPr/>
          </p:nvSpPr>
          <p:spPr>
            <a:xfrm>
              <a:off x="4974266" y="2731207"/>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신호 색깔</a:t>
              </a:r>
              <a:r>
                <a:rPr lang="en-US" altLang="ko-KR" sz="1050" b="1" dirty="0">
                  <a:solidFill>
                    <a:schemeClr val="tx1"/>
                  </a:solidFill>
                </a:rPr>
                <a:t>:</a:t>
              </a:r>
              <a:r>
                <a:rPr lang="ko-KR" altLang="en-US" sz="1050" b="1" dirty="0">
                  <a:solidFill>
                    <a:schemeClr val="tx1"/>
                  </a:solidFill>
                </a:rPr>
                <a:t> </a:t>
              </a:r>
              <a:endParaRPr lang="en-US" altLang="ko-KR" sz="1050" b="1" dirty="0">
                <a:solidFill>
                  <a:schemeClr val="tx1"/>
                </a:solidFill>
              </a:endParaRPr>
            </a:p>
            <a:p>
              <a:pPr algn="ctr"/>
              <a:r>
                <a:rPr lang="ko-KR" altLang="en-US" sz="1050" b="1" dirty="0">
                  <a:solidFill>
                    <a:schemeClr val="tx1"/>
                  </a:solidFill>
                </a:rPr>
                <a:t>주황색</a:t>
              </a:r>
              <a:endParaRPr lang="en-US" altLang="ko-KR" sz="1050" b="1" dirty="0">
                <a:solidFill>
                  <a:schemeClr val="tx1"/>
                </a:solidFill>
              </a:endParaRPr>
            </a:p>
          </p:txBody>
        </p:sp>
        <p:sp>
          <p:nvSpPr>
            <p:cNvPr id="47" name="다이아몬드 46">
              <a:extLst>
                <a:ext uri="{FF2B5EF4-FFF2-40B4-BE49-F238E27FC236}">
                  <a16:creationId xmlns:a16="http://schemas.microsoft.com/office/drawing/2014/main" id="{934CB8E8-7B4F-4324-95F5-9CEECE6DE746}"/>
                </a:ext>
              </a:extLst>
            </p:cNvPr>
            <p:cNvSpPr/>
            <p:nvPr/>
          </p:nvSpPr>
          <p:spPr>
            <a:xfrm>
              <a:off x="7689648" y="3994983"/>
              <a:ext cx="2348523" cy="768382"/>
            </a:xfrm>
            <a:prstGeom prst="diamond">
              <a:avLst/>
            </a:prstGeom>
            <a:solidFill>
              <a:schemeClr val="accent4">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50" b="1" dirty="0">
                  <a:solidFill>
                    <a:schemeClr val="tx1"/>
                  </a:solidFill>
                </a:rPr>
                <a:t>신호 색깔</a:t>
              </a:r>
              <a:r>
                <a:rPr lang="en-US" altLang="ko-KR" sz="1050" b="1" dirty="0">
                  <a:solidFill>
                    <a:schemeClr val="tx1"/>
                  </a:solidFill>
                </a:rPr>
                <a:t>:</a:t>
              </a:r>
              <a:r>
                <a:rPr lang="ko-KR" altLang="en-US" sz="1050" b="1" dirty="0">
                  <a:solidFill>
                    <a:schemeClr val="tx1"/>
                  </a:solidFill>
                </a:rPr>
                <a:t> </a:t>
              </a:r>
              <a:endParaRPr lang="en-US" altLang="ko-KR" sz="1050" b="1" dirty="0">
                <a:solidFill>
                  <a:schemeClr val="tx1"/>
                </a:solidFill>
              </a:endParaRPr>
            </a:p>
            <a:p>
              <a:pPr algn="ctr"/>
              <a:r>
                <a:rPr lang="ko-KR" altLang="en-US" sz="1050" b="1" dirty="0">
                  <a:solidFill>
                    <a:schemeClr val="tx1"/>
                  </a:solidFill>
                </a:rPr>
                <a:t>빨강색</a:t>
              </a:r>
              <a:endParaRPr lang="en-US" altLang="ko-KR" sz="1050" b="1" dirty="0">
                <a:solidFill>
                  <a:schemeClr val="tx1"/>
                </a:solidFill>
              </a:endParaRPr>
            </a:p>
          </p:txBody>
        </p:sp>
      </p:grpSp>
      <p:sp>
        <p:nvSpPr>
          <p:cNvPr id="64" name="TextBox 63">
            <a:extLst>
              <a:ext uri="{FF2B5EF4-FFF2-40B4-BE49-F238E27FC236}">
                <a16:creationId xmlns:a16="http://schemas.microsoft.com/office/drawing/2014/main" id="{8E35FEE1-E43F-47CA-9834-460AE751976A}"/>
              </a:ext>
            </a:extLst>
          </p:cNvPr>
          <p:cNvSpPr txBox="1"/>
          <p:nvPr/>
        </p:nvSpPr>
        <p:spPr>
          <a:xfrm>
            <a:off x="7093184" y="3783635"/>
            <a:ext cx="5098815" cy="1077218"/>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사고는 크게 </a:t>
            </a:r>
            <a:r>
              <a:rPr lang="en-US" altLang="ko-KR" sz="1600" dirty="0">
                <a:latin typeface="+mj-lt"/>
                <a:ea typeface="Malgun Gothic Semilight" panose="020B0502040204020203" pitchFamily="50" charset="-127"/>
                <a:cs typeface="Malgun Gothic Semilight" panose="020B0502040204020203" pitchFamily="50" charset="-127"/>
              </a:rPr>
              <a:t>3</a:t>
            </a:r>
            <a:r>
              <a:rPr lang="ko-KR" altLang="en-US" sz="1600" dirty="0">
                <a:latin typeface="+mj-lt"/>
                <a:ea typeface="Malgun Gothic Semilight" panose="020B0502040204020203" pitchFamily="50" charset="-127"/>
                <a:cs typeface="Malgun Gothic Semilight" panose="020B0502040204020203" pitchFamily="50" charset="-127"/>
              </a:rPr>
              <a:t>개로 분류하며</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사고의 종류에 따라 원의 색상도 다르게 바뀐다</a:t>
            </a:r>
            <a:r>
              <a:rPr lang="en-US" altLang="ko-KR" sz="1600" dirty="0">
                <a:latin typeface="+mj-lt"/>
                <a:ea typeface="Malgun Gothic Semilight" panose="020B0502040204020203" pitchFamily="50" charset="-127"/>
                <a:cs typeface="Malgun Gothic Semilight" panose="020B0502040204020203" pitchFamily="50" charset="-127"/>
              </a:rPr>
              <a:t>.</a:t>
            </a:r>
          </a:p>
          <a:p>
            <a:r>
              <a:rPr lang="en-US" altLang="ko-KR" sz="1600" dirty="0">
                <a:latin typeface="+mj-lt"/>
                <a:ea typeface="Malgun Gothic Semilight" panose="020B0502040204020203" pitchFamily="50" charset="-127"/>
                <a:cs typeface="Malgun Gothic Semilight" panose="020B0502040204020203" pitchFamily="50" charset="-127"/>
              </a:rPr>
              <a:t>    -&gt; </a:t>
            </a:r>
            <a:r>
              <a:rPr lang="ko-KR" altLang="en-US" sz="1600" dirty="0">
                <a:latin typeface="+mj-lt"/>
                <a:ea typeface="Malgun Gothic Semilight" panose="020B0502040204020203" pitchFamily="50" charset="-127"/>
                <a:cs typeface="Malgun Gothic Semilight" panose="020B0502040204020203" pitchFamily="50" charset="-127"/>
              </a:rPr>
              <a:t>노랑</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주황</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빨강 </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p:txBody>
      </p:sp>
      <p:sp>
        <p:nvSpPr>
          <p:cNvPr id="65" name="TextBox 64">
            <a:extLst>
              <a:ext uri="{FF2B5EF4-FFF2-40B4-BE49-F238E27FC236}">
                <a16:creationId xmlns:a16="http://schemas.microsoft.com/office/drawing/2014/main" id="{1CFBFD27-452F-40EC-84E4-2408DC8CB22D}"/>
              </a:ext>
            </a:extLst>
          </p:cNvPr>
          <p:cNvSpPr txBox="1"/>
          <p:nvPr/>
        </p:nvSpPr>
        <p:spPr>
          <a:xfrm>
            <a:off x="7093182" y="4594096"/>
            <a:ext cx="4975667" cy="1077218"/>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사고의 종류</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rPr>
              <a:t>     1. </a:t>
            </a:r>
            <a:r>
              <a:rPr lang="ko-KR" altLang="en-US" sz="1600" dirty="0">
                <a:latin typeface="+mj-lt"/>
                <a:ea typeface="Malgun Gothic Semilight" panose="020B0502040204020203" pitchFamily="50" charset="-127"/>
                <a:cs typeface="Malgun Gothic Semilight" panose="020B0502040204020203" pitchFamily="50" charset="-127"/>
              </a:rPr>
              <a:t>인명 사고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도로위의 사람이 검출된 경우</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rPr>
              <a:t>     2. </a:t>
            </a:r>
            <a:r>
              <a:rPr lang="ko-KR" altLang="en-US" sz="1600" dirty="0">
                <a:latin typeface="+mj-lt"/>
                <a:ea typeface="Malgun Gothic Semilight" panose="020B0502040204020203" pitchFamily="50" charset="-127"/>
                <a:cs typeface="Malgun Gothic Semilight" panose="020B0502040204020203" pitchFamily="50" charset="-127"/>
              </a:rPr>
              <a:t>차량 사고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차량 간의 사고가 검출된 경우</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rPr>
              <a:t>     3. </a:t>
            </a:r>
            <a:r>
              <a:rPr lang="ko-KR" altLang="en-US" sz="1600" dirty="0">
                <a:latin typeface="+mj-lt"/>
                <a:ea typeface="Malgun Gothic Semilight" panose="020B0502040204020203" pitchFamily="50" charset="-127"/>
                <a:cs typeface="Malgun Gothic Semilight" panose="020B0502040204020203" pitchFamily="50" charset="-127"/>
              </a:rPr>
              <a:t>연쇄 사고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다량의 사고가 검출된 경우</a:t>
            </a:r>
          </a:p>
        </p:txBody>
      </p:sp>
      <p:sp>
        <p:nvSpPr>
          <p:cNvPr id="66" name="TextBox 65">
            <a:extLst>
              <a:ext uri="{FF2B5EF4-FFF2-40B4-BE49-F238E27FC236}">
                <a16:creationId xmlns:a16="http://schemas.microsoft.com/office/drawing/2014/main" id="{51533411-C200-4FA0-BFE4-EA247A6483EC}"/>
              </a:ext>
            </a:extLst>
          </p:cNvPr>
          <p:cNvSpPr txBox="1"/>
          <p:nvPr/>
        </p:nvSpPr>
        <p:spPr>
          <a:xfrm>
            <a:off x="7093183" y="5698992"/>
            <a:ext cx="5098817" cy="1077218"/>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이와 같은 알고리즘을 통해 영상에 신호를 발생시킨다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한계</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신호발생은 구현 하였으나</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사고발생 데이터의</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부재로 학습을 시키지 못하여 현재 사용은 불가 </a:t>
            </a:r>
            <a:endParaRPr lang="en-US" altLang="ko-KR" sz="1600" dirty="0">
              <a:latin typeface="+mj-lt"/>
              <a:ea typeface="Malgun Gothic Semilight" panose="020B0502040204020203" pitchFamily="50" charset="-127"/>
              <a:cs typeface="Malgun Gothic Semilight" panose="020B0502040204020203" pitchFamily="50" charset="-127"/>
            </a:endParaRPr>
          </a:p>
        </p:txBody>
      </p:sp>
    </p:spTree>
    <p:extLst>
      <p:ext uri="{BB962C8B-B14F-4D97-AF65-F5344CB8AC3E}">
        <p14:creationId xmlns:p14="http://schemas.microsoft.com/office/powerpoint/2010/main" val="1513463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C4386A65-149E-413E-9D91-4EF0E8C03338}"/>
              </a:ext>
            </a:extLst>
          </p:cNvPr>
          <p:cNvGrpSpPr/>
          <p:nvPr/>
        </p:nvGrpSpPr>
        <p:grpSpPr>
          <a:xfrm>
            <a:off x="222592" y="1843574"/>
            <a:ext cx="6723865" cy="4479829"/>
            <a:chOff x="952500" y="1270793"/>
            <a:chExt cx="7601791" cy="5301457"/>
          </a:xfrm>
        </p:grpSpPr>
        <p:pic>
          <p:nvPicPr>
            <p:cNvPr id="25" name="그림 24" descr="도로, 길, 장면, 고속도로이(가) 표시된 사진&#10;&#10;자동 생성된 설명">
              <a:extLst>
                <a:ext uri="{FF2B5EF4-FFF2-40B4-BE49-F238E27FC236}">
                  <a16:creationId xmlns:a16="http://schemas.microsoft.com/office/drawing/2014/main" id="{F9329769-874A-4B2B-B557-7FFC9EB9EB35}"/>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26" name="직선 화살표 연결선 25">
              <a:extLst>
                <a:ext uri="{FF2B5EF4-FFF2-40B4-BE49-F238E27FC236}">
                  <a16:creationId xmlns:a16="http://schemas.microsoft.com/office/drawing/2014/main" id="{E29378E5-8050-440B-9BA4-B759CB64452D}"/>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59C4D8F3-AC8E-483A-8B55-AB9B9DDC25B6}"/>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CDC500DE-C45B-428A-A85C-EC9D5CFDD833}"/>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7E8C0E0D-5E98-48F7-A00C-25802B9BAEFA}"/>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B3658FD3-DE7C-4429-888E-78EC92AC78D7}"/>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CFAD36FA-C02C-451D-BBBA-3D343B16D5BB}"/>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BE81D13-B44E-4AB8-B0E8-29CE4EFFB50A}"/>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9BBE0EE5-C487-4690-8BBA-4830352893CF}"/>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276C6F37-5859-4822-B57D-A1B141AC8688}"/>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8BD2F42A-EC9B-4F0D-A4F4-C822C6F4239F}"/>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F54553C9-DEEF-4BA5-969B-B65323F8F7FF}"/>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064CA17F-BC36-49D8-92F6-55242C299B24}"/>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0F66D67B-729C-4A5C-A44B-0AC750C4974A}"/>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EE0E967A-2BCF-446E-8FCE-D2CF669E8679}"/>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A662B15B-786C-4A14-AA65-82A1C3D8FCD5}"/>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DF4535E-1B83-443F-8BF0-D71CE9D1FA13}"/>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Object 2">
            <a:extLst>
              <a:ext uri="{FF2B5EF4-FFF2-40B4-BE49-F238E27FC236}">
                <a16:creationId xmlns:a16="http://schemas.microsoft.com/office/drawing/2014/main" id="{2D9EC191-28E4-41AC-A5C4-4F0D2A237A10}"/>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43" name="Object 3">
            <a:extLst>
              <a:ext uri="{FF2B5EF4-FFF2-40B4-BE49-F238E27FC236}">
                <a16:creationId xmlns:a16="http://schemas.microsoft.com/office/drawing/2014/main" id="{1CFEA24F-3CB8-4A62-860E-A326A7D1118D}"/>
              </a:ext>
            </a:extLst>
          </p:cNvPr>
          <p:cNvSpPr txBox="1"/>
          <p:nvPr/>
        </p:nvSpPr>
        <p:spPr>
          <a:xfrm>
            <a:off x="2688057" y="995529"/>
            <a:ext cx="6815884" cy="461665"/>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(2): </a:t>
            </a:r>
            <a:r>
              <a:rPr lang="ko-KR" altLang="en-US" sz="1200" kern="0" spc="400" dirty="0">
                <a:latin typeface="S-Core Dream 4 Regular" panose="020B0503030302020204" pitchFamily="34" charset="-127"/>
                <a:ea typeface="S-Core Dream 4 Regular" panose="020B0503030302020204" pitchFamily="34" charset="-127"/>
              </a:rPr>
              <a:t>도로</a:t>
            </a:r>
            <a:r>
              <a:rPr lang="en-US" altLang="ko-KR" sz="1200" kern="0" spc="400" dirty="0">
                <a:latin typeface="S-Core Dream 4 Regular" panose="020B0503030302020204" pitchFamily="34" charset="-127"/>
                <a:ea typeface="S-Core Dream 4 Regular" panose="020B0503030302020204" pitchFamily="34" charset="-127"/>
              </a:rPr>
              <a:t> </a:t>
            </a:r>
            <a:r>
              <a:rPr lang="ko-KR" altLang="en-US" sz="1200"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sz="1200" dirty="0">
              <a:latin typeface="S-Core Dream 4 Regular" panose="020B0503030302020204" pitchFamily="34" charset="-127"/>
              <a:ea typeface="S-Core Dream 4 Regular" panose="020B0503030302020204" pitchFamily="34" charset="-127"/>
            </a:endParaRPr>
          </a:p>
        </p:txBody>
      </p:sp>
      <p:sp>
        <p:nvSpPr>
          <p:cNvPr id="44" name="TextBox 43">
            <a:extLst>
              <a:ext uri="{FF2B5EF4-FFF2-40B4-BE49-F238E27FC236}">
                <a16:creationId xmlns:a16="http://schemas.microsoft.com/office/drawing/2014/main" id="{C97D0566-C8D6-4EB4-A6BA-3520B71463D8}"/>
              </a:ext>
            </a:extLst>
          </p:cNvPr>
          <p:cNvSpPr txBox="1"/>
          <p:nvPr/>
        </p:nvSpPr>
        <p:spPr>
          <a:xfrm>
            <a:off x="7123816" y="2201636"/>
            <a:ext cx="4970729" cy="3877985"/>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b="1" dirty="0">
                <a:latin typeface="+mj-lt"/>
                <a:ea typeface="Malgun Gothic Semilight" panose="020B0502040204020203" pitchFamily="50" charset="-127"/>
                <a:cs typeface="Malgun Gothic Semilight" panose="020B0502040204020203" pitchFamily="50" charset="-127"/>
              </a:rPr>
              <a:t>CCTV</a:t>
            </a:r>
            <a:r>
              <a:rPr lang="ko-KR" altLang="en-US" sz="1600" b="1" dirty="0">
                <a:latin typeface="+mj-lt"/>
                <a:ea typeface="Malgun Gothic Semilight" panose="020B0502040204020203" pitchFamily="50" charset="-127"/>
                <a:cs typeface="Malgun Gothic Semilight" panose="020B0502040204020203" pitchFamily="50" charset="-127"/>
              </a:rPr>
              <a:t> 도로영상에 대한 분석설명</a:t>
            </a:r>
            <a:endParaRPr lang="en-US" altLang="ko-KR" sz="1600" b="1"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rPr>
              <a:t>영상</a:t>
            </a:r>
            <a:r>
              <a:rPr lang="en-US" altLang="ko-KR" sz="1600" b="1" dirty="0">
                <a:latin typeface="+mj-lt"/>
                <a:ea typeface="Malgun Gothic Semilight" panose="020B0502040204020203" pitchFamily="50" charset="-127"/>
                <a:cs typeface="Malgun Gothic Semilight" panose="020B0502040204020203" pitchFamily="50" charset="-127"/>
              </a:rPr>
              <a:t> :</a:t>
            </a:r>
            <a:r>
              <a:rPr lang="ko-KR" altLang="en-US" sz="1600" b="1" dirty="0">
                <a:latin typeface="+mj-lt"/>
                <a:ea typeface="Malgun Gothic Semilight" panose="020B0502040204020203" pitchFamily="50" charset="-127"/>
                <a:cs typeface="Malgun Gothic Semilight" panose="020B0502040204020203" pitchFamily="50" charset="-127"/>
              </a:rPr>
              <a:t> 이미지의 </a:t>
            </a:r>
            <a:r>
              <a:rPr lang="en-US" altLang="ko-KR" sz="1600" b="1" dirty="0">
                <a:latin typeface="+mj-lt"/>
                <a:ea typeface="Malgun Gothic Semilight" panose="020B0502040204020203" pitchFamily="50" charset="-127"/>
                <a:cs typeface="Malgun Gothic Semilight" panose="020B0502040204020203" pitchFamily="50" charset="-127"/>
              </a:rPr>
              <a:t>Time Sequence</a:t>
            </a: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매 순간의 프레임에서 객체인식 수행</a:t>
            </a:r>
            <a:r>
              <a:rPr lang="en-US" altLang="ko-KR" sz="1600" dirty="0">
                <a:latin typeface="+mj-lt"/>
                <a:ea typeface="Malgun Gothic Semilight" panose="020B0502040204020203" pitchFamily="50" charset="-127"/>
                <a:cs typeface="Malgun Gothic Semilight" panose="020B0502040204020203" pitchFamily="50" charset="-127"/>
              </a:rPr>
              <a:t> </a:t>
            </a: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객체의 프레임 별 이동 궤적 계산</a:t>
            </a:r>
            <a:endParaRPr lang="en-US" altLang="ko-KR" sz="1600" dirty="0">
              <a:latin typeface="+mj-lt"/>
              <a:ea typeface="Malgun Gothic Semilight" panose="020B0502040204020203" pitchFamily="50" charset="-127"/>
              <a:cs typeface="Malgun Gothic Semilight" panose="020B0502040204020203" pitchFamily="50" charset="-127"/>
            </a:endParaRPr>
          </a:p>
          <a:p>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ko-KR" altLang="en-US" sz="1600" dirty="0">
                <a:latin typeface="+mj-lt"/>
                <a:ea typeface="Malgun Gothic Semilight" panose="020B0502040204020203" pitchFamily="50" charset="-127"/>
                <a:cs typeface="Malgun Gothic Semilight" panose="020B0502040204020203" pitchFamily="50" charset="-127"/>
              </a:rPr>
              <a:t> </a:t>
            </a:r>
            <a:r>
              <a:rPr lang="ko-KR" altLang="en-US" sz="1600" b="1" dirty="0">
                <a:latin typeface="+mj-lt"/>
                <a:ea typeface="Malgun Gothic Semilight" panose="020B0502040204020203" pitchFamily="50" charset="-127"/>
                <a:cs typeface="Malgun Gothic Semilight" panose="020B0502040204020203" pitchFamily="50" charset="-127"/>
              </a:rPr>
              <a:t>목표공간</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국소적 도로영역</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의 </a:t>
            </a:r>
            <a:r>
              <a:rPr lang="en-US" altLang="ko-KR" sz="1600" b="1" dirty="0">
                <a:latin typeface="+mj-lt"/>
                <a:ea typeface="Malgun Gothic Semilight" panose="020B0502040204020203" pitchFamily="50" charset="-127"/>
                <a:cs typeface="Malgun Gothic Semilight" panose="020B0502040204020203" pitchFamily="50" charset="-127"/>
              </a:rPr>
              <a:t>Traffic</a:t>
            </a:r>
            <a:r>
              <a:rPr lang="ko-KR" altLang="en-US" sz="1600" b="1" dirty="0">
                <a:latin typeface="+mj-lt"/>
                <a:ea typeface="Malgun Gothic Semilight" panose="020B0502040204020203" pitchFamily="50" charset="-127"/>
                <a:cs typeface="Malgun Gothic Semilight" panose="020B0502040204020203" pitchFamily="50" charset="-127"/>
              </a:rPr>
              <a:t>을</a:t>
            </a:r>
            <a:endParaRPr lang="en-US" altLang="ko-KR" sz="1600" b="1" dirty="0">
              <a:latin typeface="+mj-lt"/>
              <a:ea typeface="Malgun Gothic Semilight" panose="020B0502040204020203" pitchFamily="50" charset="-127"/>
              <a:cs typeface="Malgun Gothic Semilight" panose="020B0502040204020203" pitchFamily="50" charset="-127"/>
            </a:endParaRPr>
          </a:p>
          <a:p>
            <a:r>
              <a:rPr lang="ko-KR" altLang="en-US" sz="1600" b="1" dirty="0">
                <a:latin typeface="+mj-lt"/>
                <a:ea typeface="Malgun Gothic Semilight" panose="020B0502040204020203" pitchFamily="50" charset="-127"/>
                <a:cs typeface="Malgun Gothic Semilight" panose="020B0502040204020203" pitchFamily="50" charset="-127"/>
              </a:rPr>
              <a:t>        지배하는 임의의 벡터함수 </a:t>
            </a:r>
            <a:r>
              <a:rPr lang="en-US" altLang="ko-KR" sz="1600" b="1" dirty="0">
                <a:latin typeface="+mj-lt"/>
                <a:ea typeface="Malgun Gothic Semilight" panose="020B0502040204020203" pitchFamily="50" charset="-127"/>
                <a:cs typeface="Malgun Gothic Semilight" panose="020B0502040204020203" pitchFamily="50" charset="-127"/>
              </a:rPr>
              <a:t>F(t)</a:t>
            </a:r>
            <a:r>
              <a:rPr lang="ko-KR" altLang="en-US" sz="1600" b="1" dirty="0">
                <a:latin typeface="+mj-lt"/>
                <a:ea typeface="Malgun Gothic Semilight" panose="020B0502040204020203" pitchFamily="50" charset="-127"/>
                <a:cs typeface="Malgun Gothic Semilight" panose="020B0502040204020203" pitchFamily="50" charset="-127"/>
              </a:rPr>
              <a:t> 가정</a:t>
            </a:r>
            <a:endParaRPr lang="en-US" altLang="ko-KR" sz="1600" b="1" dirty="0">
              <a:latin typeface="+mj-lt"/>
              <a:ea typeface="Malgun Gothic Semilight" panose="020B0502040204020203" pitchFamily="50" charset="-127"/>
              <a:cs typeface="Malgun Gothic Semilight" panose="020B0502040204020203" pitchFamily="50" charset="-127"/>
            </a:endParaRPr>
          </a:p>
          <a:p>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트래픽 벡터함수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도로의 국소적 영역에서의 차량의 흐름을 표현한다</a:t>
            </a:r>
            <a:r>
              <a:rPr lang="en-US" altLang="ko-KR" sz="1600"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이 단계에서 </a:t>
            </a:r>
            <a:r>
              <a:rPr lang="ko-KR" altLang="en-US" sz="1600" b="1" dirty="0">
                <a:latin typeface="+mj-lt"/>
                <a:ea typeface="Malgun Gothic Semilight" panose="020B0502040204020203" pitchFamily="50" charset="-127"/>
                <a:cs typeface="Malgun Gothic Semilight" panose="020B0502040204020203" pitchFamily="50" charset="-127"/>
              </a:rPr>
              <a:t>벡터해석학</a:t>
            </a:r>
            <a:r>
              <a:rPr lang="en-US" altLang="ko-KR" sz="1600" b="1" dirty="0">
                <a:latin typeface="+mj-lt"/>
                <a:ea typeface="Malgun Gothic Semilight" panose="020B0502040204020203" pitchFamily="50" charset="-127"/>
                <a:cs typeface="Malgun Gothic Semilight" panose="020B0502040204020203" pitchFamily="50" charset="-127"/>
              </a:rPr>
              <a:t>(Vector Analysis)</a:t>
            </a:r>
            <a:r>
              <a:rPr lang="ko-KR" altLang="en-US" sz="1600" dirty="0">
                <a:latin typeface="+mj-lt"/>
                <a:ea typeface="Malgun Gothic Semilight" panose="020B0502040204020203" pitchFamily="50" charset="-127"/>
                <a:cs typeface="Malgun Gothic Semilight" panose="020B0502040204020203" pitchFamily="50" charset="-127"/>
              </a:rPr>
              <a:t>를 적용하여 </a:t>
            </a:r>
            <a:r>
              <a:rPr lang="en-US" altLang="ko-KR" sz="1600" dirty="0">
                <a:latin typeface="+mj-lt"/>
                <a:ea typeface="Malgun Gothic Semilight" panose="020B0502040204020203" pitchFamily="50" charset="-127"/>
                <a:cs typeface="Malgun Gothic Semilight" panose="020B0502040204020203" pitchFamily="50" charset="-127"/>
              </a:rPr>
              <a:t>Traffic </a:t>
            </a:r>
            <a:r>
              <a:rPr lang="ko-KR" altLang="en-US" sz="1600" dirty="0">
                <a:latin typeface="+mj-lt"/>
                <a:ea typeface="Malgun Gothic Semilight" panose="020B0502040204020203" pitchFamily="50" charset="-127"/>
                <a:cs typeface="Malgun Gothic Semilight" panose="020B0502040204020203" pitchFamily="50" charset="-127"/>
              </a:rPr>
              <a:t>벡터에 대한 정교한 해석을 시도할 수 있다</a:t>
            </a:r>
            <a:r>
              <a:rPr lang="en-US" altLang="ko-KR" sz="1600" dirty="0">
                <a:latin typeface="+mj-lt"/>
                <a:ea typeface="Malgun Gothic Semilight" panose="020B0502040204020203" pitchFamily="50" charset="-127"/>
                <a:cs typeface="Malgun Gothic Semilight" panose="020B0502040204020203" pitchFamily="50" charset="-127"/>
              </a:rPr>
              <a:t>.</a:t>
            </a:r>
          </a:p>
        </p:txBody>
      </p:sp>
    </p:spTree>
    <p:extLst>
      <p:ext uri="{BB962C8B-B14F-4D97-AF65-F5344CB8AC3E}">
        <p14:creationId xmlns:p14="http://schemas.microsoft.com/office/powerpoint/2010/main" val="513725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1C61D21F-038C-4FED-8B74-C6C4AF7090A9}"/>
              </a:ext>
            </a:extLst>
          </p:cNvPr>
          <p:cNvGrpSpPr/>
          <p:nvPr/>
        </p:nvGrpSpPr>
        <p:grpSpPr>
          <a:xfrm>
            <a:off x="402688" y="2057629"/>
            <a:ext cx="4343400" cy="3009900"/>
            <a:chOff x="952500" y="1270793"/>
            <a:chExt cx="7601791" cy="5301457"/>
          </a:xfrm>
        </p:grpSpPr>
        <p:pic>
          <p:nvPicPr>
            <p:cNvPr id="43" name="그림 42" descr="도로, 길, 장면, 고속도로이(가) 표시된 사진&#10;&#10;자동 생성된 설명">
              <a:extLst>
                <a:ext uri="{FF2B5EF4-FFF2-40B4-BE49-F238E27FC236}">
                  <a16:creationId xmlns:a16="http://schemas.microsoft.com/office/drawing/2014/main" id="{012A18DF-9E98-45B5-8A6D-F5C8B994AA75}"/>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44" name="직선 화살표 연결선 43">
              <a:extLst>
                <a:ext uri="{FF2B5EF4-FFF2-40B4-BE49-F238E27FC236}">
                  <a16:creationId xmlns:a16="http://schemas.microsoft.com/office/drawing/2014/main" id="{024762A0-38EC-4B49-857E-7E45C9095390}"/>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453FC151-98E4-4964-B7AD-4ADA30725AF4}"/>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63B57F0D-6836-4BBF-A10E-F7D59445FCF2}"/>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7097AF4A-621F-4D9F-ACB0-F9F2A9DDFED2}"/>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30CBA992-9EC0-4AFC-9A1C-19CBD094C94D}"/>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6CB3CD55-47C4-4D9B-B542-411FCAF4B90C}"/>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A0FDB1AC-F740-4457-B1FA-D031E1B510AD}"/>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39E853FD-C828-4507-84C9-984CE7C67F13}"/>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F2FB7AA-1520-426B-B99D-293CA0F3E273}"/>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4DB1BCC1-D115-4DC0-B514-3D8115B6E46F}"/>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4E707E7-1E5C-412D-869F-04AD57D0B206}"/>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C7E91A1D-F2AC-4046-B660-BB6548D0836B}"/>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F9B8D588-A232-4986-90C9-1AE258F54B36}"/>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039EF2D3-CA21-4820-9D69-9A9976708E8E}"/>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AE5BD68D-8DC7-4DDC-9A1A-5E018B9D68E3}"/>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06D11B13-B0BA-4EDA-93DB-9856BB41D6C1}"/>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096971F6-12B1-4003-8867-5F0498009C53}"/>
              </a:ext>
            </a:extLst>
          </p:cNvPr>
          <p:cNvGrpSpPr/>
          <p:nvPr/>
        </p:nvGrpSpPr>
        <p:grpSpPr>
          <a:xfrm>
            <a:off x="974188" y="2562454"/>
            <a:ext cx="4343400" cy="3009900"/>
            <a:chOff x="952500" y="1270793"/>
            <a:chExt cx="7601791" cy="5301457"/>
          </a:xfrm>
        </p:grpSpPr>
        <p:pic>
          <p:nvPicPr>
            <p:cNvPr id="61" name="그림 60" descr="도로, 길, 장면, 고속도로이(가) 표시된 사진&#10;&#10;자동 생성된 설명">
              <a:extLst>
                <a:ext uri="{FF2B5EF4-FFF2-40B4-BE49-F238E27FC236}">
                  <a16:creationId xmlns:a16="http://schemas.microsoft.com/office/drawing/2014/main" id="{4AAD841C-E296-494C-B91D-D4D3E38A12D2}"/>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62" name="직선 화살표 연결선 61">
              <a:extLst>
                <a:ext uri="{FF2B5EF4-FFF2-40B4-BE49-F238E27FC236}">
                  <a16:creationId xmlns:a16="http://schemas.microsoft.com/office/drawing/2014/main" id="{C5DD87EF-76C9-4C71-A810-A0DB08E2130B}"/>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11E020BA-081E-460C-9CDD-B5700BED6DE7}"/>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482F5221-D694-4A4F-B550-FD3974ACD00A}"/>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A64CF06-6998-4EE6-BEB7-5E2234EA942B}"/>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F1A81FB-0691-4344-9402-6A3E14B908D6}"/>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663FDCC9-6487-4050-BE89-8E3EEA779AFE}"/>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AD95A6D-2BD5-4654-86BB-BF34BFA76223}"/>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73CD93BA-FD92-426D-B07F-56B8719A3EF6}"/>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20EADBA2-1CF4-4F3C-A846-432AA38012D2}"/>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CBB8D422-B870-48A3-83A8-501DAAC41439}"/>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2F5F4AD-DB98-4A4C-965C-68F93330F456}"/>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6262A7E4-0AAC-4EDC-9EBE-4957516A15D3}"/>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9336592D-30DE-43BE-B73D-9014021F9BC5}"/>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5248A0-8F0E-4A66-8451-F18471918535}"/>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72BFF3EE-47EE-4139-B304-9BEF98A37C5D}"/>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01FC9221-97D3-48E8-A6B7-C572380F9B64}"/>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그룹 77">
            <a:extLst>
              <a:ext uri="{FF2B5EF4-FFF2-40B4-BE49-F238E27FC236}">
                <a16:creationId xmlns:a16="http://schemas.microsoft.com/office/drawing/2014/main" id="{B1A69C20-0F38-441D-8551-0F35F74F069E}"/>
              </a:ext>
            </a:extLst>
          </p:cNvPr>
          <p:cNvGrpSpPr/>
          <p:nvPr/>
        </p:nvGrpSpPr>
        <p:grpSpPr>
          <a:xfrm>
            <a:off x="1764763" y="3133954"/>
            <a:ext cx="4343400" cy="3009900"/>
            <a:chOff x="952500" y="1270793"/>
            <a:chExt cx="7601791" cy="5301457"/>
          </a:xfrm>
        </p:grpSpPr>
        <p:pic>
          <p:nvPicPr>
            <p:cNvPr id="79" name="그림 78" descr="도로, 길, 장면, 고속도로이(가) 표시된 사진&#10;&#10;자동 생성된 설명">
              <a:extLst>
                <a:ext uri="{FF2B5EF4-FFF2-40B4-BE49-F238E27FC236}">
                  <a16:creationId xmlns:a16="http://schemas.microsoft.com/office/drawing/2014/main" id="{E2474A28-D561-4D96-A87C-BD6AA20E9B0F}"/>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80" name="직선 화살표 연결선 79">
              <a:extLst>
                <a:ext uri="{FF2B5EF4-FFF2-40B4-BE49-F238E27FC236}">
                  <a16:creationId xmlns:a16="http://schemas.microsoft.com/office/drawing/2014/main" id="{408B1DBC-CECB-4EDE-904C-241C5D46A45E}"/>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1AF46731-0081-42FE-AE89-57CA42D09825}"/>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13670BE3-11C0-48BC-920D-F5270A7D7610}"/>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3E49B9CE-7F2D-4DA6-9B74-0D851430BDF1}"/>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FF1FA8E4-7717-44BC-81BD-B3D99F294458}"/>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6136D972-1043-4823-B253-1DFEFB8CDDE5}"/>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71095E8E-34D4-4FB2-ADAA-ACAA225D6EEE}"/>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F5C75925-40C8-41F0-A46A-B3DB71993244}"/>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4A14166F-4732-4E12-ADA5-38C3179B922A}"/>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FE1DD904-B41C-45C4-87D3-AF5E64964D87}"/>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7C1A31E1-DB86-40ED-9DDC-1050F2B2BC62}"/>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E852B846-2668-4F75-BE77-7F05B9834D22}"/>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E6000F17-A5E1-45E0-974E-55D3F8339B9B}"/>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BC76B01C-FF6A-437F-AC33-854F0738A4D6}"/>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5F519E49-8BD9-47AC-BD21-CD8D6088919F}"/>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9AFE40A2-64CA-4024-915E-2E71F3A69747}"/>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그룹 95">
            <a:extLst>
              <a:ext uri="{FF2B5EF4-FFF2-40B4-BE49-F238E27FC236}">
                <a16:creationId xmlns:a16="http://schemas.microsoft.com/office/drawing/2014/main" id="{08988CA0-5473-4C7D-B028-B78D5FDD7CE2}"/>
              </a:ext>
            </a:extLst>
          </p:cNvPr>
          <p:cNvGrpSpPr/>
          <p:nvPr/>
        </p:nvGrpSpPr>
        <p:grpSpPr>
          <a:xfrm>
            <a:off x="2450563" y="3676879"/>
            <a:ext cx="4343400" cy="3009900"/>
            <a:chOff x="952500" y="1270793"/>
            <a:chExt cx="7601791" cy="5301457"/>
          </a:xfrm>
        </p:grpSpPr>
        <p:pic>
          <p:nvPicPr>
            <p:cNvPr id="97" name="그림 96" descr="도로, 길, 장면, 고속도로이(가) 표시된 사진&#10;&#10;자동 생성된 설명">
              <a:extLst>
                <a:ext uri="{FF2B5EF4-FFF2-40B4-BE49-F238E27FC236}">
                  <a16:creationId xmlns:a16="http://schemas.microsoft.com/office/drawing/2014/main" id="{BA241115-1461-4AA2-9743-CAEF0721795A}"/>
                </a:ext>
              </a:extLst>
            </p:cNvPr>
            <p:cNvPicPr>
              <a:picLocks noChangeAspect="1"/>
            </p:cNvPicPr>
            <p:nvPr/>
          </p:nvPicPr>
          <p:blipFill>
            <a:blip r:embed="rId2"/>
            <a:stretch>
              <a:fillRect/>
            </a:stretch>
          </p:blipFill>
          <p:spPr>
            <a:xfrm>
              <a:off x="952500" y="1270793"/>
              <a:ext cx="7601791" cy="5301457"/>
            </a:xfrm>
            <a:prstGeom prst="rect">
              <a:avLst/>
            </a:prstGeom>
          </p:spPr>
        </p:pic>
        <p:cxnSp>
          <p:nvCxnSpPr>
            <p:cNvPr id="98" name="직선 화살표 연결선 97">
              <a:extLst>
                <a:ext uri="{FF2B5EF4-FFF2-40B4-BE49-F238E27FC236}">
                  <a16:creationId xmlns:a16="http://schemas.microsoft.com/office/drawing/2014/main" id="{559B964A-D735-45F2-AB20-D7B1971D8342}"/>
                </a:ext>
              </a:extLst>
            </p:cNvPr>
            <p:cNvCxnSpPr/>
            <p:nvPr/>
          </p:nvCxnSpPr>
          <p:spPr>
            <a:xfrm flipH="1">
              <a:off x="3686175" y="48387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1BDA9E67-67FA-4897-B839-2A2226FCB3D1}"/>
                </a:ext>
              </a:extLst>
            </p:cNvPr>
            <p:cNvCxnSpPr/>
            <p:nvPr/>
          </p:nvCxnSpPr>
          <p:spPr>
            <a:xfrm flipH="1">
              <a:off x="5219700" y="38766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C8F54146-6ED6-4689-95B3-AA279F7DFD87}"/>
                </a:ext>
              </a:extLst>
            </p:cNvPr>
            <p:cNvCxnSpPr/>
            <p:nvPr/>
          </p:nvCxnSpPr>
          <p:spPr>
            <a:xfrm flipH="1">
              <a:off x="6867525" y="271462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81584C9E-D382-4FF2-92E4-17F325D98F40}"/>
                </a:ext>
              </a:extLst>
            </p:cNvPr>
            <p:cNvCxnSpPr/>
            <p:nvPr/>
          </p:nvCxnSpPr>
          <p:spPr>
            <a:xfrm flipH="1">
              <a:off x="7496175" y="27813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23359732-2D7A-406C-94B9-4533DA94FA2A}"/>
                </a:ext>
              </a:extLst>
            </p:cNvPr>
            <p:cNvCxnSpPr>
              <a:cxnSpLocks/>
            </p:cNvCxnSpPr>
            <p:nvPr/>
          </p:nvCxnSpPr>
          <p:spPr>
            <a:xfrm flipH="1" flipV="1">
              <a:off x="4533900" y="5886450"/>
              <a:ext cx="257177" cy="4857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FCDDD1B2-7617-4181-A875-2010170FCAF4}"/>
                </a:ext>
              </a:extLst>
            </p:cNvPr>
            <p:cNvCxnSpPr>
              <a:cxnSpLocks/>
            </p:cNvCxnSpPr>
            <p:nvPr/>
          </p:nvCxnSpPr>
          <p:spPr>
            <a:xfrm flipH="1" flipV="1">
              <a:off x="5200650" y="5800725"/>
              <a:ext cx="152401" cy="5715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A8625CFD-9229-42FB-9DCF-E9DEAED71E2C}"/>
                </a:ext>
              </a:extLst>
            </p:cNvPr>
            <p:cNvCxnSpPr>
              <a:cxnSpLocks/>
            </p:cNvCxnSpPr>
            <p:nvPr/>
          </p:nvCxnSpPr>
          <p:spPr>
            <a:xfrm flipV="1">
              <a:off x="1943101" y="5019675"/>
              <a:ext cx="809624"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D712776C-231B-42E1-B837-44303EEA509A}"/>
                </a:ext>
              </a:extLst>
            </p:cNvPr>
            <p:cNvCxnSpPr>
              <a:cxnSpLocks/>
            </p:cNvCxnSpPr>
            <p:nvPr/>
          </p:nvCxnSpPr>
          <p:spPr>
            <a:xfrm flipV="1">
              <a:off x="3067051" y="3619500"/>
              <a:ext cx="438149" cy="4762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978B289A-4687-4915-990E-197F4989A339}"/>
                </a:ext>
              </a:extLst>
            </p:cNvPr>
            <p:cNvCxnSpPr>
              <a:cxnSpLocks/>
            </p:cNvCxnSpPr>
            <p:nvPr/>
          </p:nvCxnSpPr>
          <p:spPr>
            <a:xfrm flipV="1">
              <a:off x="2038350" y="4191000"/>
              <a:ext cx="847725" cy="43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C8B2E85A-5E21-4327-99C2-DBA259AF7F68}"/>
                </a:ext>
              </a:extLst>
            </p:cNvPr>
            <p:cNvCxnSpPr>
              <a:cxnSpLocks/>
            </p:cNvCxnSpPr>
            <p:nvPr/>
          </p:nvCxnSpPr>
          <p:spPr>
            <a:xfrm flipV="1">
              <a:off x="3609975" y="2628900"/>
              <a:ext cx="285750" cy="866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8BCF01E1-F657-47B1-9F9C-0A67AF85699D}"/>
                </a:ext>
              </a:extLst>
            </p:cNvPr>
            <p:cNvCxnSpPr/>
            <p:nvPr/>
          </p:nvCxnSpPr>
          <p:spPr>
            <a:xfrm flipH="1">
              <a:off x="7734300" y="2085975"/>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3A0D3EAB-5707-4C35-AA17-C1371D4C64F2}"/>
                </a:ext>
              </a:extLst>
            </p:cNvPr>
            <p:cNvCxnSpPr/>
            <p:nvPr/>
          </p:nvCxnSpPr>
          <p:spPr>
            <a:xfrm flipH="1">
              <a:off x="2981325" y="535305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77F3F3B6-CF30-4D14-8EAC-FB79E3F558F7}"/>
                </a:ext>
              </a:extLst>
            </p:cNvPr>
            <p:cNvCxnSpPr/>
            <p:nvPr/>
          </p:nvCxnSpPr>
          <p:spPr>
            <a:xfrm flipH="1">
              <a:off x="6153150" y="3771900"/>
              <a:ext cx="600075" cy="4191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6960B3EE-603A-4BAA-AD6F-2B9C93D88C32}"/>
                </a:ext>
              </a:extLst>
            </p:cNvPr>
            <p:cNvCxnSpPr>
              <a:cxnSpLocks/>
            </p:cNvCxnSpPr>
            <p:nvPr/>
          </p:nvCxnSpPr>
          <p:spPr>
            <a:xfrm flipH="1">
              <a:off x="5972175" y="4286250"/>
              <a:ext cx="152401" cy="457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1A062138-E91E-439D-B7C0-03D377FD5AED}"/>
                </a:ext>
              </a:extLst>
            </p:cNvPr>
            <p:cNvCxnSpPr>
              <a:cxnSpLocks/>
            </p:cNvCxnSpPr>
            <p:nvPr/>
          </p:nvCxnSpPr>
          <p:spPr>
            <a:xfrm flipH="1">
              <a:off x="5876925" y="4848225"/>
              <a:ext cx="104776" cy="7905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53D3E32F-2CD2-482E-80DC-ABDF960CBE64}"/>
                </a:ext>
              </a:extLst>
            </p:cNvPr>
            <p:cNvCxnSpPr>
              <a:cxnSpLocks/>
            </p:cNvCxnSpPr>
            <p:nvPr/>
          </p:nvCxnSpPr>
          <p:spPr>
            <a:xfrm>
              <a:off x="4829175" y="1809750"/>
              <a:ext cx="114300" cy="6477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6" name="직사각형 115">
            <a:extLst>
              <a:ext uri="{FF2B5EF4-FFF2-40B4-BE49-F238E27FC236}">
                <a16:creationId xmlns:a16="http://schemas.microsoft.com/office/drawing/2014/main" id="{896B4E85-956C-4E21-A5A5-5F11B7A03822}"/>
              </a:ext>
            </a:extLst>
          </p:cNvPr>
          <p:cNvSpPr/>
          <p:nvPr/>
        </p:nvSpPr>
        <p:spPr>
          <a:xfrm>
            <a:off x="4384138" y="2552930"/>
            <a:ext cx="923925" cy="4762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highlight>
                  <a:srgbClr val="000080"/>
                </a:highlight>
              </a:rPr>
              <a:t>CCTV2</a:t>
            </a:r>
            <a:endParaRPr lang="ko-KR" altLang="en-US" b="1" dirty="0">
              <a:highlight>
                <a:srgbClr val="000080"/>
              </a:highlight>
            </a:endParaRPr>
          </a:p>
        </p:txBody>
      </p:sp>
      <p:sp>
        <p:nvSpPr>
          <p:cNvPr id="117" name="직사각형 116">
            <a:extLst>
              <a:ext uri="{FF2B5EF4-FFF2-40B4-BE49-F238E27FC236}">
                <a16:creationId xmlns:a16="http://schemas.microsoft.com/office/drawing/2014/main" id="{A456E32B-DC11-4468-9646-78B495EF4E45}"/>
              </a:ext>
            </a:extLst>
          </p:cNvPr>
          <p:cNvSpPr/>
          <p:nvPr/>
        </p:nvSpPr>
        <p:spPr>
          <a:xfrm>
            <a:off x="5165188" y="3124430"/>
            <a:ext cx="923925" cy="4762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highlight>
                  <a:srgbClr val="000080"/>
                </a:highlight>
              </a:rPr>
              <a:t>CCTV3</a:t>
            </a:r>
            <a:endParaRPr lang="ko-KR" altLang="en-US" b="1" dirty="0">
              <a:highlight>
                <a:srgbClr val="000080"/>
              </a:highlight>
            </a:endParaRPr>
          </a:p>
        </p:txBody>
      </p:sp>
      <p:sp>
        <p:nvSpPr>
          <p:cNvPr id="118" name="직사각형 117">
            <a:extLst>
              <a:ext uri="{FF2B5EF4-FFF2-40B4-BE49-F238E27FC236}">
                <a16:creationId xmlns:a16="http://schemas.microsoft.com/office/drawing/2014/main" id="{585FA45F-2A75-4CE4-955B-0B1FF199688A}"/>
              </a:ext>
            </a:extLst>
          </p:cNvPr>
          <p:cNvSpPr/>
          <p:nvPr/>
        </p:nvSpPr>
        <p:spPr>
          <a:xfrm>
            <a:off x="5860513" y="3686405"/>
            <a:ext cx="923925" cy="4762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highlight>
                  <a:srgbClr val="000080"/>
                </a:highlight>
              </a:rPr>
              <a:t>CCTV4</a:t>
            </a:r>
            <a:endParaRPr lang="ko-KR" altLang="en-US" b="1" dirty="0">
              <a:highlight>
                <a:srgbClr val="000080"/>
              </a:highlight>
            </a:endParaRPr>
          </a:p>
        </p:txBody>
      </p:sp>
      <p:cxnSp>
        <p:nvCxnSpPr>
          <p:cNvPr id="120" name="직선 화살표 연결선 119">
            <a:extLst>
              <a:ext uri="{FF2B5EF4-FFF2-40B4-BE49-F238E27FC236}">
                <a16:creationId xmlns:a16="http://schemas.microsoft.com/office/drawing/2014/main" id="{FE5CFDAE-8F08-4768-BC2F-C73B818F6C9B}"/>
              </a:ext>
            </a:extLst>
          </p:cNvPr>
          <p:cNvCxnSpPr>
            <a:cxnSpLocks/>
          </p:cNvCxnSpPr>
          <p:nvPr/>
        </p:nvCxnSpPr>
        <p:spPr>
          <a:xfrm flipH="1">
            <a:off x="6689188" y="2257654"/>
            <a:ext cx="285750" cy="4371975"/>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Object 2">
            <a:extLst>
              <a:ext uri="{FF2B5EF4-FFF2-40B4-BE49-F238E27FC236}">
                <a16:creationId xmlns:a16="http://schemas.microsoft.com/office/drawing/2014/main" id="{2EFB7B78-70FB-4DFA-A514-F37D9259BD0F}"/>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24" name="Object 3">
            <a:extLst>
              <a:ext uri="{FF2B5EF4-FFF2-40B4-BE49-F238E27FC236}">
                <a16:creationId xmlns:a16="http://schemas.microsoft.com/office/drawing/2014/main" id="{B8BBA79A-EAA6-4C17-927B-C6779A25F9DE}"/>
              </a:ext>
            </a:extLst>
          </p:cNvPr>
          <p:cNvSpPr txBox="1"/>
          <p:nvPr/>
        </p:nvSpPr>
        <p:spPr>
          <a:xfrm>
            <a:off x="2688057" y="995529"/>
            <a:ext cx="6815884" cy="461665"/>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(2): </a:t>
            </a:r>
            <a:r>
              <a:rPr lang="ko-KR" altLang="en-US" sz="1200" kern="0" spc="400" dirty="0">
                <a:latin typeface="S-Core Dream 4 Regular" panose="020B0503030302020204" pitchFamily="34" charset="-127"/>
                <a:ea typeface="S-Core Dream 4 Regular" panose="020B0503030302020204" pitchFamily="34" charset="-127"/>
              </a:rPr>
              <a:t>도로</a:t>
            </a:r>
            <a:r>
              <a:rPr lang="en-US" altLang="ko-KR" sz="1200" kern="0" spc="400" dirty="0">
                <a:latin typeface="S-Core Dream 4 Regular" panose="020B0503030302020204" pitchFamily="34" charset="-127"/>
                <a:ea typeface="S-Core Dream 4 Regular" panose="020B0503030302020204" pitchFamily="34" charset="-127"/>
              </a:rPr>
              <a:t> </a:t>
            </a:r>
            <a:r>
              <a:rPr lang="ko-KR" altLang="en-US" sz="1200"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sz="1200" dirty="0">
              <a:latin typeface="S-Core Dream 4 Regular" panose="020B0503030302020204" pitchFamily="34" charset="-127"/>
              <a:ea typeface="S-Core Dream 4 Regular" panose="020B0503030302020204" pitchFamily="34" charset="-127"/>
            </a:endParaRPr>
          </a:p>
        </p:txBody>
      </p:sp>
      <p:cxnSp>
        <p:nvCxnSpPr>
          <p:cNvPr id="115" name="직선 화살표 연결선 114">
            <a:extLst>
              <a:ext uri="{FF2B5EF4-FFF2-40B4-BE49-F238E27FC236}">
                <a16:creationId xmlns:a16="http://schemas.microsoft.com/office/drawing/2014/main" id="{DB8D8C2B-D652-46C9-9D48-F7158ACF5982}"/>
              </a:ext>
            </a:extLst>
          </p:cNvPr>
          <p:cNvCxnSpPr>
            <a:cxnSpLocks/>
          </p:cNvCxnSpPr>
          <p:nvPr/>
        </p:nvCxnSpPr>
        <p:spPr>
          <a:xfrm flipH="1">
            <a:off x="412213" y="2000480"/>
            <a:ext cx="5257800" cy="17144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9" name="직사각형 118">
            <a:extLst>
              <a:ext uri="{FF2B5EF4-FFF2-40B4-BE49-F238E27FC236}">
                <a16:creationId xmlns:a16="http://schemas.microsoft.com/office/drawing/2014/main" id="{CBF3E542-7C6A-41D2-B377-7D36BA6ECDC1}"/>
              </a:ext>
            </a:extLst>
          </p:cNvPr>
          <p:cNvSpPr/>
          <p:nvPr/>
        </p:nvSpPr>
        <p:spPr>
          <a:xfrm>
            <a:off x="5658996" y="1827359"/>
            <a:ext cx="1619250" cy="4762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highlight>
                  <a:srgbClr val="000080"/>
                </a:highlight>
              </a:rPr>
              <a:t>통합시스템</a:t>
            </a:r>
          </a:p>
        </p:txBody>
      </p:sp>
      <p:sp>
        <p:nvSpPr>
          <p:cNvPr id="121" name="TextBox 120">
            <a:extLst>
              <a:ext uri="{FF2B5EF4-FFF2-40B4-BE49-F238E27FC236}">
                <a16:creationId xmlns:a16="http://schemas.microsoft.com/office/drawing/2014/main" id="{5B2C7B65-DD49-4F79-8581-9D5C496D9834}"/>
              </a:ext>
            </a:extLst>
          </p:cNvPr>
          <p:cNvSpPr txBox="1"/>
          <p:nvPr/>
        </p:nvSpPr>
        <p:spPr>
          <a:xfrm>
            <a:off x="7439616" y="2099066"/>
            <a:ext cx="4457701" cy="4278094"/>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a:latin typeface="+mj-lt"/>
                <a:ea typeface="Malgun Gothic Semilight" panose="020B0502040204020203" pitchFamily="50" charset="-127"/>
                <a:cs typeface="Malgun Gothic Semilight" panose="020B0502040204020203" pitchFamily="50" charset="-127"/>
              </a:rPr>
              <a:t>CCTV</a:t>
            </a:r>
            <a:r>
              <a:rPr lang="ko-KR" altLang="en-US" sz="1600">
                <a:latin typeface="+mj-lt"/>
                <a:ea typeface="Malgun Gothic Semilight" panose="020B0502040204020203" pitchFamily="50" charset="-127"/>
                <a:cs typeface="Malgun Gothic Semilight" panose="020B0502040204020203" pitchFamily="50" charset="-127"/>
              </a:rPr>
              <a:t>는 도로위의 각 지점에 위치한다</a:t>
            </a:r>
            <a:r>
              <a:rPr lang="en-US" altLang="ko-KR" sz="160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a:latin typeface="+mj-lt"/>
                <a:ea typeface="Malgun Gothic Semilight" panose="020B0502040204020203" pitchFamily="50" charset="-127"/>
                <a:cs typeface="Malgun Gothic Semilight" panose="020B0502040204020203" pitchFamily="50" charset="-127"/>
              </a:rPr>
              <a:t>전체 도로지도를 갖고 있는 기업 또는 단체의 입장에서</a:t>
            </a:r>
            <a:r>
              <a:rPr lang="en-US" altLang="ko-KR" sz="1600">
                <a:latin typeface="+mj-lt"/>
                <a:ea typeface="Malgun Gothic Semilight" panose="020B0502040204020203" pitchFamily="50" charset="-127"/>
                <a:cs typeface="Malgun Gothic Semilight" panose="020B0502040204020203" pitchFamily="50" charset="-127"/>
              </a:rPr>
              <a:t>, </a:t>
            </a:r>
            <a:r>
              <a:rPr lang="ko-KR" altLang="en-US" sz="1600">
                <a:latin typeface="+mj-lt"/>
                <a:ea typeface="Malgun Gothic Semilight" panose="020B0502040204020203" pitchFamily="50" charset="-127"/>
                <a:cs typeface="Malgun Gothic Semilight" panose="020B0502040204020203" pitchFamily="50" charset="-127"/>
              </a:rPr>
              <a:t>각 </a:t>
            </a:r>
            <a:r>
              <a:rPr lang="en-US" altLang="ko-KR" sz="1600">
                <a:latin typeface="+mj-lt"/>
                <a:ea typeface="Malgun Gothic Semilight" panose="020B0502040204020203" pitchFamily="50" charset="-127"/>
                <a:cs typeface="Malgun Gothic Semilight" panose="020B0502040204020203" pitchFamily="50" charset="-127"/>
              </a:rPr>
              <a:t>CCTV</a:t>
            </a:r>
            <a:r>
              <a:rPr lang="ko-KR" altLang="en-US" sz="1600">
                <a:latin typeface="+mj-lt"/>
                <a:ea typeface="Malgun Gothic Semilight" panose="020B0502040204020203" pitchFamily="50" charset="-127"/>
                <a:cs typeface="Malgun Gothic Semilight" panose="020B0502040204020203" pitchFamily="50" charset="-127"/>
              </a:rPr>
              <a:t>는 특정한 각도</a:t>
            </a:r>
            <a:r>
              <a:rPr lang="en-US" altLang="ko-KR" sz="1600">
                <a:latin typeface="+mj-lt"/>
                <a:ea typeface="Malgun Gothic Semilight" panose="020B0502040204020203" pitchFamily="50" charset="-127"/>
                <a:cs typeface="Malgun Gothic Semilight" panose="020B0502040204020203" pitchFamily="50" charset="-127"/>
              </a:rPr>
              <a:t>(</a:t>
            </a:r>
            <a:r>
              <a:rPr lang="ko-KR" altLang="en-US" sz="1600">
                <a:latin typeface="+mj-lt"/>
                <a:ea typeface="Malgun Gothic Semilight" panose="020B0502040204020203" pitchFamily="50" charset="-127"/>
                <a:cs typeface="Malgun Gothic Semilight" panose="020B0502040204020203" pitchFamily="50" charset="-127"/>
              </a:rPr>
              <a:t>방향</a:t>
            </a:r>
            <a:r>
              <a:rPr lang="en-US" altLang="ko-KR" sz="1600">
                <a:latin typeface="+mj-lt"/>
                <a:ea typeface="Malgun Gothic Semilight" panose="020B0502040204020203" pitchFamily="50" charset="-127"/>
                <a:cs typeface="Malgun Gothic Semilight" panose="020B0502040204020203" pitchFamily="50" charset="-127"/>
              </a:rPr>
              <a:t>)</a:t>
            </a:r>
            <a:r>
              <a:rPr lang="ko-KR" altLang="en-US" sz="1600">
                <a:latin typeface="+mj-lt"/>
                <a:ea typeface="Malgun Gothic Semilight" panose="020B0502040204020203" pitchFamily="50" charset="-127"/>
                <a:cs typeface="Malgun Gothic Semilight" panose="020B0502040204020203" pitchFamily="50" charset="-127"/>
              </a:rPr>
              <a:t>으로 할당된 영역을 관측할 것이다</a:t>
            </a:r>
            <a:r>
              <a:rPr lang="en-US" altLang="ko-KR" sz="160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a:latin typeface="+mj-lt"/>
                <a:ea typeface="Malgun Gothic Semilight" panose="020B0502040204020203" pitchFamily="50" charset="-127"/>
                <a:cs typeface="Malgun Gothic Semilight" panose="020B0502040204020203" pitchFamily="50" charset="-127"/>
              </a:rPr>
              <a:t>모든 </a:t>
            </a:r>
            <a:r>
              <a:rPr lang="en-US" altLang="ko-KR" sz="1600">
                <a:latin typeface="+mj-lt"/>
                <a:ea typeface="Malgun Gothic Semilight" panose="020B0502040204020203" pitchFamily="50" charset="-127"/>
                <a:cs typeface="Malgun Gothic Semilight" panose="020B0502040204020203" pitchFamily="50" charset="-127"/>
              </a:rPr>
              <a:t>CCTV</a:t>
            </a:r>
            <a:r>
              <a:rPr lang="ko-KR" altLang="en-US" sz="1600">
                <a:latin typeface="+mj-lt"/>
                <a:ea typeface="Malgun Gothic Semilight" panose="020B0502040204020203" pitchFamily="50" charset="-127"/>
                <a:cs typeface="Malgun Gothic Semilight" panose="020B0502040204020203" pitchFamily="50" charset="-127"/>
              </a:rPr>
              <a:t>에 대하여 </a:t>
            </a:r>
            <a:r>
              <a:rPr lang="ko-KR" altLang="en-US" sz="1600" b="1">
                <a:latin typeface="+mj-lt"/>
                <a:ea typeface="Malgun Gothic Semilight" panose="020B0502040204020203" pitchFamily="50" charset="-127"/>
                <a:cs typeface="Malgun Gothic Semilight" panose="020B0502040204020203" pitchFamily="50" charset="-127"/>
              </a:rPr>
              <a:t>호환가능한 방향변환식</a:t>
            </a:r>
            <a:r>
              <a:rPr lang="ko-KR" altLang="en-US" sz="1600">
                <a:latin typeface="+mj-lt"/>
                <a:ea typeface="Malgun Gothic Semilight" panose="020B0502040204020203" pitchFamily="50" charset="-127"/>
                <a:cs typeface="Malgun Gothic Semilight" panose="020B0502040204020203" pitchFamily="50" charset="-127"/>
              </a:rPr>
              <a:t>을 </a:t>
            </a:r>
            <a:r>
              <a:rPr lang="ko-KR" altLang="en-US" sz="1600" b="1">
                <a:latin typeface="+mj-lt"/>
                <a:ea typeface="Malgun Gothic Semilight" panose="020B0502040204020203" pitchFamily="50" charset="-127"/>
                <a:cs typeface="Malgun Gothic Semilight" panose="020B0502040204020203" pitchFamily="50" charset="-127"/>
              </a:rPr>
              <a:t>좌표변환</a:t>
            </a:r>
            <a:r>
              <a:rPr lang="ko-KR" altLang="en-US" sz="1600">
                <a:latin typeface="+mj-lt"/>
                <a:ea typeface="Malgun Gothic Semilight" panose="020B0502040204020203" pitchFamily="50" charset="-127"/>
                <a:cs typeface="Malgun Gothic Semilight" panose="020B0502040204020203" pitchFamily="50" charset="-127"/>
              </a:rPr>
              <a:t>을 통해 계산가능히다</a:t>
            </a:r>
            <a:r>
              <a:rPr lang="en-US" altLang="ko-KR" sz="160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a:latin typeface="+mj-lt"/>
                <a:ea typeface="Malgun Gothic Semilight" panose="020B0502040204020203" pitchFamily="50" charset="-127"/>
                <a:cs typeface="Malgun Gothic Semilight" panose="020B0502040204020203" pitchFamily="50" charset="-127"/>
              </a:rPr>
              <a:t>이를 각 </a:t>
            </a:r>
            <a:r>
              <a:rPr lang="en-US" altLang="ko-KR" sz="1600">
                <a:latin typeface="+mj-lt"/>
                <a:ea typeface="Malgun Gothic Semilight" panose="020B0502040204020203" pitchFamily="50" charset="-127"/>
                <a:cs typeface="Malgun Gothic Semilight" panose="020B0502040204020203" pitchFamily="50" charset="-127"/>
              </a:rPr>
              <a:t>CCTV </a:t>
            </a:r>
            <a:r>
              <a:rPr lang="ko-KR" altLang="en-US" sz="1600">
                <a:latin typeface="+mj-lt"/>
                <a:ea typeface="Malgun Gothic Semilight" panose="020B0502040204020203" pitchFamily="50" charset="-127"/>
                <a:cs typeface="Malgun Gothic Semilight" panose="020B0502040204020203" pitchFamily="50" charset="-127"/>
              </a:rPr>
              <a:t>영상의 교통량 흐름을 표현하는 벡터에 모두 적용하고 이를 통합한다</a:t>
            </a:r>
            <a:r>
              <a:rPr lang="en-US" altLang="ko-KR" sz="160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a:latin typeface="+mj-lt"/>
                <a:ea typeface="Malgun Gothic Semilight" panose="020B0502040204020203" pitchFamily="50" charset="-127"/>
                <a:cs typeface="Malgun Gothic Semilight" panose="020B0502040204020203" pitchFamily="50" charset="-127"/>
              </a:rPr>
              <a:t>대한민국의 대부분의 도로에는 </a:t>
            </a:r>
            <a:r>
              <a:rPr lang="en-US" altLang="ko-KR" sz="1600">
                <a:latin typeface="+mj-lt"/>
                <a:ea typeface="Malgun Gothic Semilight" panose="020B0502040204020203" pitchFamily="50" charset="-127"/>
                <a:cs typeface="Malgun Gothic Semilight" panose="020B0502040204020203" pitchFamily="50" charset="-127"/>
              </a:rPr>
              <a:t>CCTV</a:t>
            </a:r>
            <a:r>
              <a:rPr lang="ko-KR" altLang="en-US" sz="1600">
                <a:latin typeface="+mj-lt"/>
                <a:ea typeface="Malgun Gothic Semilight" panose="020B0502040204020203" pitchFamily="50" charset="-127"/>
                <a:cs typeface="Malgun Gothic Semilight" panose="020B0502040204020203" pitchFamily="50" charset="-127"/>
              </a:rPr>
              <a:t>가 있으므로</a:t>
            </a:r>
            <a:r>
              <a:rPr lang="en-US" altLang="ko-KR" sz="1600">
                <a:latin typeface="+mj-lt"/>
                <a:ea typeface="Malgun Gothic Semilight" panose="020B0502040204020203" pitchFamily="50" charset="-127"/>
                <a:cs typeface="Malgun Gothic Semilight" panose="020B0502040204020203" pitchFamily="50" charset="-127"/>
              </a:rPr>
              <a:t>, CCTV</a:t>
            </a:r>
            <a:r>
              <a:rPr lang="ko-KR" altLang="en-US" sz="1600">
                <a:latin typeface="+mj-lt"/>
                <a:ea typeface="Malgun Gothic Semilight" panose="020B0502040204020203" pitchFamily="50" charset="-127"/>
                <a:cs typeface="Malgun Gothic Semilight" panose="020B0502040204020203" pitchFamily="50" charset="-127"/>
              </a:rPr>
              <a:t>가 없는 일부 지역을 제외하더라도</a:t>
            </a:r>
            <a:r>
              <a:rPr lang="en-US" altLang="ko-KR" sz="1600">
                <a:latin typeface="+mj-lt"/>
                <a:ea typeface="Malgun Gothic Semilight" panose="020B0502040204020203" pitchFamily="50" charset="-127"/>
                <a:cs typeface="Malgun Gothic Semilight" panose="020B0502040204020203" pitchFamily="50" charset="-127"/>
              </a:rPr>
              <a:t>, </a:t>
            </a:r>
            <a:r>
              <a:rPr lang="ko-KR" altLang="en-US" sz="1600" b="1">
                <a:latin typeface="+mj-lt"/>
                <a:ea typeface="Malgun Gothic Semilight" panose="020B0502040204020203" pitchFamily="50" charset="-127"/>
                <a:cs typeface="Malgun Gothic Semilight" panose="020B0502040204020203" pitchFamily="50" charset="-127"/>
              </a:rPr>
              <a:t>전체 도로맵의 교통량을 분석할 수 있는 유용한 </a:t>
            </a:r>
            <a:r>
              <a:rPr lang="en-US" altLang="ko-KR" sz="1600" b="1">
                <a:latin typeface="+mj-lt"/>
                <a:ea typeface="Malgun Gothic Semilight" panose="020B0502040204020203" pitchFamily="50" charset="-127"/>
                <a:cs typeface="Malgun Gothic Semilight" panose="020B0502040204020203" pitchFamily="50" charset="-127"/>
              </a:rPr>
              <a:t>Traffic </a:t>
            </a:r>
            <a:r>
              <a:rPr lang="ko-KR" altLang="en-US" sz="1600" b="1">
                <a:latin typeface="+mj-lt"/>
                <a:ea typeface="Malgun Gothic Semilight" panose="020B0502040204020203" pitchFamily="50" charset="-127"/>
                <a:cs typeface="Malgun Gothic Semilight" panose="020B0502040204020203" pitchFamily="50" charset="-127"/>
              </a:rPr>
              <a:t>분석의 기반시스템을 구축</a:t>
            </a:r>
            <a:r>
              <a:rPr lang="ko-KR" altLang="en-US" sz="1600">
                <a:latin typeface="+mj-lt"/>
                <a:ea typeface="Malgun Gothic Semilight" panose="020B0502040204020203" pitchFamily="50" charset="-127"/>
                <a:cs typeface="Malgun Gothic Semilight" panose="020B0502040204020203" pitchFamily="50" charset="-127"/>
              </a:rPr>
              <a:t>할 수 있다</a:t>
            </a:r>
            <a:r>
              <a:rPr lang="en-US" altLang="ko-KR" sz="1600">
                <a:latin typeface="+mj-lt"/>
                <a:ea typeface="Malgun Gothic Semilight" panose="020B0502040204020203" pitchFamily="50" charset="-127"/>
                <a:cs typeface="Malgun Gothic Semilight" panose="020B0502040204020203" pitchFamily="50" charset="-127"/>
              </a:rPr>
              <a:t>. </a:t>
            </a:r>
            <a:endParaRPr lang="en-US" altLang="ko-KR" sz="1600" dirty="0">
              <a:latin typeface="+mj-lt"/>
              <a:ea typeface="Malgun Gothic Semilight" panose="020B0502040204020203" pitchFamily="50" charset="-127"/>
              <a:cs typeface="Malgun Gothic Semilight" panose="020B0502040204020203" pitchFamily="50" charset="-127"/>
            </a:endParaRPr>
          </a:p>
        </p:txBody>
      </p:sp>
    </p:spTree>
    <p:extLst>
      <p:ext uri="{BB962C8B-B14F-4D97-AF65-F5344CB8AC3E}">
        <p14:creationId xmlns:p14="http://schemas.microsoft.com/office/powerpoint/2010/main" val="1269945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그림 122">
            <a:extLst>
              <a:ext uri="{FF2B5EF4-FFF2-40B4-BE49-F238E27FC236}">
                <a16:creationId xmlns:a16="http://schemas.microsoft.com/office/drawing/2014/main" id="{BE9C218D-7A8C-40AA-B6E2-9EFB93CD106B}"/>
              </a:ext>
            </a:extLst>
          </p:cNvPr>
          <p:cNvPicPr>
            <a:picLocks noChangeAspect="1"/>
          </p:cNvPicPr>
          <p:nvPr/>
        </p:nvPicPr>
        <p:blipFill>
          <a:blip r:embed="rId2"/>
          <a:stretch>
            <a:fillRect/>
          </a:stretch>
        </p:blipFill>
        <p:spPr>
          <a:xfrm>
            <a:off x="537022" y="1788195"/>
            <a:ext cx="2809674" cy="2889950"/>
          </a:xfrm>
          <a:prstGeom prst="rect">
            <a:avLst/>
          </a:prstGeom>
          <a:ln>
            <a:solidFill>
              <a:schemeClr val="tx1"/>
            </a:solidFill>
          </a:ln>
        </p:spPr>
      </p:pic>
      <p:pic>
        <p:nvPicPr>
          <p:cNvPr id="124" name="그림 123">
            <a:extLst>
              <a:ext uri="{FF2B5EF4-FFF2-40B4-BE49-F238E27FC236}">
                <a16:creationId xmlns:a16="http://schemas.microsoft.com/office/drawing/2014/main" id="{40C618D6-1A4E-4A36-BF3C-F3153BE90895}"/>
              </a:ext>
            </a:extLst>
          </p:cNvPr>
          <p:cNvPicPr>
            <a:picLocks noChangeAspect="1"/>
          </p:cNvPicPr>
          <p:nvPr/>
        </p:nvPicPr>
        <p:blipFill>
          <a:blip r:embed="rId3"/>
          <a:stretch>
            <a:fillRect/>
          </a:stretch>
        </p:blipFill>
        <p:spPr>
          <a:xfrm>
            <a:off x="8268365" y="1808302"/>
            <a:ext cx="3419682" cy="2849735"/>
          </a:xfrm>
          <a:prstGeom prst="rect">
            <a:avLst/>
          </a:prstGeom>
          <a:ln>
            <a:solidFill>
              <a:schemeClr val="tx1"/>
            </a:solidFill>
          </a:ln>
        </p:spPr>
      </p:pic>
      <p:pic>
        <p:nvPicPr>
          <p:cNvPr id="125" name="그림 124">
            <a:extLst>
              <a:ext uri="{FF2B5EF4-FFF2-40B4-BE49-F238E27FC236}">
                <a16:creationId xmlns:a16="http://schemas.microsoft.com/office/drawing/2014/main" id="{162450DD-9571-431B-B151-73BB04D5FEA4}"/>
              </a:ext>
            </a:extLst>
          </p:cNvPr>
          <p:cNvPicPr>
            <a:picLocks noChangeAspect="1"/>
          </p:cNvPicPr>
          <p:nvPr/>
        </p:nvPicPr>
        <p:blipFill>
          <a:blip r:embed="rId4"/>
          <a:stretch>
            <a:fillRect/>
          </a:stretch>
        </p:blipFill>
        <p:spPr>
          <a:xfrm>
            <a:off x="3626325" y="1796055"/>
            <a:ext cx="4362410" cy="2882090"/>
          </a:xfrm>
          <a:prstGeom prst="rect">
            <a:avLst/>
          </a:prstGeom>
          <a:ln>
            <a:solidFill>
              <a:schemeClr val="tx1"/>
            </a:solidFill>
          </a:ln>
        </p:spPr>
      </p:pic>
      <p:sp>
        <p:nvSpPr>
          <p:cNvPr id="9" name="Object 2">
            <a:extLst>
              <a:ext uri="{FF2B5EF4-FFF2-40B4-BE49-F238E27FC236}">
                <a16:creationId xmlns:a16="http://schemas.microsoft.com/office/drawing/2014/main" id="{E6733993-9F5C-4E94-99B1-13F9FB5C66FB}"/>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0" name="Object 3">
            <a:extLst>
              <a:ext uri="{FF2B5EF4-FFF2-40B4-BE49-F238E27FC236}">
                <a16:creationId xmlns:a16="http://schemas.microsoft.com/office/drawing/2014/main" id="{4C7E39FC-BA5B-4C1B-ABA3-3920F7C3E6F5}"/>
              </a:ext>
            </a:extLst>
          </p:cNvPr>
          <p:cNvSpPr txBox="1"/>
          <p:nvPr/>
        </p:nvSpPr>
        <p:spPr>
          <a:xfrm>
            <a:off x="2688057" y="995529"/>
            <a:ext cx="6815884" cy="461665"/>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(2): </a:t>
            </a:r>
            <a:r>
              <a:rPr lang="ko-KR" altLang="en-US" sz="1200" kern="0" spc="400" dirty="0">
                <a:latin typeface="S-Core Dream 4 Regular" panose="020B0503030302020204" pitchFamily="34" charset="-127"/>
                <a:ea typeface="S-Core Dream 4 Regular" panose="020B0503030302020204" pitchFamily="34" charset="-127"/>
              </a:rPr>
              <a:t>도로</a:t>
            </a:r>
            <a:r>
              <a:rPr lang="en-US" altLang="ko-KR" sz="1200" kern="0" spc="400" dirty="0">
                <a:latin typeface="S-Core Dream 4 Regular" panose="020B0503030302020204" pitchFamily="34" charset="-127"/>
                <a:ea typeface="S-Core Dream 4 Regular" panose="020B0503030302020204" pitchFamily="34" charset="-127"/>
              </a:rPr>
              <a:t> </a:t>
            </a:r>
            <a:r>
              <a:rPr lang="ko-KR" altLang="en-US" sz="1200"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sz="1200" dirty="0">
              <a:latin typeface="S-Core Dream 4 Regular" panose="020B0503030302020204" pitchFamily="34" charset="-127"/>
              <a:ea typeface="S-Core Dream 4 Regular" panose="020B0503030302020204" pitchFamily="34" charset="-127"/>
            </a:endParaRPr>
          </a:p>
        </p:txBody>
      </p:sp>
      <p:sp>
        <p:nvSpPr>
          <p:cNvPr id="8" name="TextBox 7">
            <a:extLst>
              <a:ext uri="{FF2B5EF4-FFF2-40B4-BE49-F238E27FC236}">
                <a16:creationId xmlns:a16="http://schemas.microsoft.com/office/drawing/2014/main" id="{63E4A099-E222-41DF-B984-9FBBC42D908D}"/>
              </a:ext>
            </a:extLst>
          </p:cNvPr>
          <p:cNvSpPr txBox="1"/>
          <p:nvPr/>
        </p:nvSpPr>
        <p:spPr>
          <a:xfrm>
            <a:off x="1572297" y="5029253"/>
            <a:ext cx="10354000" cy="1323439"/>
          </a:xfrm>
          <a:prstGeom prst="rect">
            <a:avLst/>
          </a:prstGeom>
          <a:noFill/>
        </p:spPr>
        <p:txBody>
          <a:bodyPr wrap="square" rtlCol="0">
            <a:spAutoFit/>
          </a:bodyPr>
          <a:lstStyle/>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교통 </a:t>
            </a:r>
            <a:r>
              <a:rPr lang="en-US" altLang="ko-KR" sz="1600" dirty="0">
                <a:latin typeface="+mj-lt"/>
                <a:ea typeface="Malgun Gothic Semilight" panose="020B0502040204020203" pitchFamily="50" charset="-127"/>
                <a:cs typeface="Malgun Gothic Semilight" panose="020B0502040204020203" pitchFamily="50" charset="-127"/>
              </a:rPr>
              <a:t>Traffic </a:t>
            </a:r>
            <a:r>
              <a:rPr lang="ko-KR" altLang="en-US" sz="1600" dirty="0">
                <a:latin typeface="+mj-lt"/>
                <a:ea typeface="Malgun Gothic Semilight" panose="020B0502040204020203" pitchFamily="50" charset="-127"/>
                <a:cs typeface="Malgun Gothic Semilight" panose="020B0502040204020203" pitchFamily="50" charset="-127"/>
              </a:rPr>
              <a:t>통합 시스템이 다루게 되는 데이터유형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시간적 변화를 갖는 도로영역의 벡터함수</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rPr>
              <a:t>수학적</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물리적 관점</a:t>
            </a:r>
            <a:r>
              <a:rPr lang="ko-KR" altLang="en-US" sz="1600" dirty="0">
                <a:latin typeface="+mj-lt"/>
                <a:ea typeface="Malgun Gothic Semilight" panose="020B0502040204020203" pitchFamily="50" charset="-127"/>
                <a:cs typeface="Malgun Gothic Semilight" panose="020B0502040204020203" pitchFamily="50" charset="-127"/>
              </a:rPr>
              <a:t> </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b="1" dirty="0">
                <a:latin typeface="+mj-lt"/>
                <a:ea typeface="Malgun Gothic Semilight" panose="020B0502040204020203" pitchFamily="50" charset="-127"/>
                <a:cs typeface="Malgun Gothic Semilight" panose="020B0502040204020203" pitchFamily="50" charset="-127"/>
              </a:rPr>
              <a:t>특정공간</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도로</a:t>
            </a:r>
            <a:r>
              <a:rPr lang="en-US" altLang="ko-KR" sz="1600" b="1" dirty="0">
                <a:latin typeface="+mj-lt"/>
                <a:ea typeface="Malgun Gothic Semilight" panose="020B0502040204020203" pitchFamily="50" charset="-127"/>
                <a:cs typeface="Malgun Gothic Semilight" panose="020B0502040204020203" pitchFamily="50" charset="-127"/>
              </a:rPr>
              <a:t>)</a:t>
            </a:r>
            <a:r>
              <a:rPr lang="ko-KR" altLang="en-US" sz="1600" b="1" dirty="0">
                <a:latin typeface="+mj-lt"/>
                <a:ea typeface="Malgun Gothic Semilight" panose="020B0502040204020203" pitchFamily="50" charset="-127"/>
                <a:cs typeface="Malgun Gothic Semilight" panose="020B0502040204020203" pitchFamily="50" charset="-127"/>
              </a:rPr>
              <a:t>의 </a:t>
            </a:r>
            <a:r>
              <a:rPr lang="en-US" altLang="ko-KR" sz="1600" b="1" dirty="0">
                <a:latin typeface="+mj-lt"/>
                <a:ea typeface="Malgun Gothic Semilight" panose="020B0502040204020203" pitchFamily="50" charset="-127"/>
                <a:cs typeface="Malgun Gothic Semilight" panose="020B0502040204020203" pitchFamily="50" charset="-127"/>
              </a:rPr>
              <a:t>Traffic</a:t>
            </a:r>
            <a:r>
              <a:rPr lang="ko-KR" altLang="en-US" sz="1600" b="1" dirty="0">
                <a:latin typeface="+mj-lt"/>
                <a:ea typeface="Malgun Gothic Semilight" panose="020B0502040204020203" pitchFamily="50" charset="-127"/>
                <a:cs typeface="Malgun Gothic Semilight" panose="020B0502040204020203" pitchFamily="50" charset="-127"/>
              </a:rPr>
              <a:t>을 지배하는 어떤 벡터함수 </a:t>
            </a:r>
            <a:r>
              <a:rPr lang="en-US" altLang="ko-KR" sz="1600" b="1" dirty="0">
                <a:latin typeface="+mj-lt"/>
                <a:ea typeface="Malgun Gothic Semilight" panose="020B0502040204020203" pitchFamily="50" charset="-127"/>
                <a:cs typeface="Malgun Gothic Semilight" panose="020B0502040204020203" pitchFamily="50" charset="-127"/>
              </a:rPr>
              <a:t>F</a:t>
            </a:r>
            <a:r>
              <a:rPr lang="ko-KR" altLang="en-US" sz="1600" b="1" dirty="0">
                <a:latin typeface="+mj-lt"/>
                <a:ea typeface="Malgun Gothic Semilight" panose="020B0502040204020203" pitchFamily="50" charset="-127"/>
                <a:cs typeface="Malgun Gothic Semilight" panose="020B0502040204020203" pitchFamily="50" charset="-127"/>
              </a:rPr>
              <a:t>를 가정한다</a:t>
            </a:r>
            <a:r>
              <a:rPr lang="en-US" altLang="ko-KR" sz="1600" b="1" dirty="0">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dirty="0">
                <a:latin typeface="+mj-lt"/>
                <a:ea typeface="Malgun Gothic Semilight" panose="020B0502040204020203" pitchFamily="50" charset="-127"/>
                <a:cs typeface="Malgun Gothic Semilight" panose="020B0502040204020203" pitchFamily="50" charset="-127"/>
              </a:rPr>
              <a:t>이에 대한 </a:t>
            </a:r>
            <a:r>
              <a:rPr lang="ko-KR" altLang="en-US" sz="1600" b="1" dirty="0">
                <a:latin typeface="+mj-lt"/>
                <a:ea typeface="Malgun Gothic Semilight" panose="020B0502040204020203" pitchFamily="50" charset="-127"/>
                <a:cs typeface="Malgun Gothic Semilight" panose="020B0502040204020203" pitchFamily="50" charset="-127"/>
              </a:rPr>
              <a:t>벡터 해석학</a:t>
            </a:r>
            <a:r>
              <a:rPr lang="ko-KR" altLang="en-US" sz="1600" dirty="0">
                <a:latin typeface="+mj-lt"/>
                <a:ea typeface="Malgun Gothic Semilight" panose="020B0502040204020203" pitchFamily="50" charset="-127"/>
                <a:cs typeface="Malgun Gothic Semilight" panose="020B0502040204020203" pitchFamily="50" charset="-127"/>
              </a:rPr>
              <a:t> 적용 </a:t>
            </a:r>
            <a:r>
              <a:rPr lang="en-US" altLang="ko-KR" sz="1600"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Gradient, Divergence, Curl </a:t>
            </a: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계산</a:t>
            </a:r>
            <a:endPar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285750" indent="-285750">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도로위의 국소적인 영역에 대해 교통혼잡도 분석</a:t>
            </a:r>
            <a:r>
              <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 Traffic </a:t>
            </a: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예측 등의 계산가능</a:t>
            </a:r>
            <a:endPar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a:p>
            <a:pPr marL="285750" indent="-285750">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교통관련 시설설치</a:t>
            </a:r>
            <a:r>
              <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a:t>
            </a:r>
            <a:r>
              <a:rPr lang="ko-KR" altLang="en-US"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rPr>
              <a:t>관련정책에 정량적 근거로 활용가능</a:t>
            </a:r>
            <a:endParaRPr lang="en-US" altLang="ko-KR" sz="1600" b="1" dirty="0">
              <a:latin typeface="+mj-lt"/>
              <a:ea typeface="Malgun Gothic Semilight" panose="020B0502040204020203" pitchFamily="50" charset="-127"/>
              <a:cs typeface="Malgun Gothic Semilight" panose="020B0502040204020203" pitchFamily="50" charset="-127"/>
              <a:sym typeface="Wingdings" panose="05000000000000000000" pitchFamily="2" charset="2"/>
            </a:endParaRPr>
          </a:p>
        </p:txBody>
      </p:sp>
    </p:spTree>
    <p:extLst>
      <p:ext uri="{BB962C8B-B14F-4D97-AF65-F5344CB8AC3E}">
        <p14:creationId xmlns:p14="http://schemas.microsoft.com/office/powerpoint/2010/main" val="2564271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65BAB72A-5372-4334-9D4A-B82514894A9B}"/>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0" name="Object 3">
            <a:extLst>
              <a:ext uri="{FF2B5EF4-FFF2-40B4-BE49-F238E27FC236}">
                <a16:creationId xmlns:a16="http://schemas.microsoft.com/office/drawing/2014/main" id="{E7B2CA9D-C5A7-4F8B-98EC-6F1F2F26A20D}"/>
              </a:ext>
            </a:extLst>
          </p:cNvPr>
          <p:cNvSpPr txBox="1"/>
          <p:nvPr/>
        </p:nvSpPr>
        <p:spPr>
          <a:xfrm>
            <a:off x="2688057" y="995529"/>
            <a:ext cx="6815884" cy="461665"/>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(2): </a:t>
            </a:r>
            <a:r>
              <a:rPr lang="ko-KR" altLang="en-US" sz="1200" kern="0" spc="400" dirty="0">
                <a:latin typeface="S-Core Dream 4 Regular" panose="020B0503030302020204" pitchFamily="34" charset="-127"/>
                <a:ea typeface="S-Core Dream 4 Regular" panose="020B0503030302020204" pitchFamily="34" charset="-127"/>
              </a:rPr>
              <a:t>도로</a:t>
            </a:r>
            <a:r>
              <a:rPr lang="en-US" altLang="ko-KR" sz="1200" kern="0" spc="400" dirty="0">
                <a:latin typeface="S-Core Dream 4 Regular" panose="020B0503030302020204" pitchFamily="34" charset="-127"/>
                <a:ea typeface="S-Core Dream 4 Regular" panose="020B0503030302020204" pitchFamily="34" charset="-127"/>
              </a:rPr>
              <a:t> </a:t>
            </a:r>
            <a:r>
              <a:rPr lang="ko-KR" altLang="en-US" sz="1200" kern="0" spc="400" dirty="0">
                <a:latin typeface="S-Core Dream 4 Regular" panose="020B0503030302020204" pitchFamily="34" charset="-127"/>
                <a:ea typeface="S-Core Dream 4 Regular" panose="020B0503030302020204" pitchFamily="34" charset="-127"/>
              </a:rPr>
              <a:t>공간의 트래픽 벡터 분석을 이용한 교통 혼잡도 및 회전교차로의 설치의 기반을 마련</a:t>
            </a:r>
            <a:endParaRPr lang="en-US" sz="1200" dirty="0">
              <a:latin typeface="S-Core Dream 4 Regular" panose="020B0503030302020204" pitchFamily="34" charset="-127"/>
              <a:ea typeface="S-Core Dream 4 Regular" panose="020B0503030302020204" pitchFamily="34" charset="-127"/>
            </a:endParaRPr>
          </a:p>
        </p:txBody>
      </p:sp>
      <p:sp>
        <p:nvSpPr>
          <p:cNvPr id="14" name="TextBox 13">
            <a:extLst>
              <a:ext uri="{FF2B5EF4-FFF2-40B4-BE49-F238E27FC236}">
                <a16:creationId xmlns:a16="http://schemas.microsoft.com/office/drawing/2014/main" id="{B3FFE76D-1A53-4028-8A8B-0CB85A86243C}"/>
              </a:ext>
            </a:extLst>
          </p:cNvPr>
          <p:cNvSpPr txBox="1"/>
          <p:nvPr/>
        </p:nvSpPr>
        <p:spPr>
          <a:xfrm>
            <a:off x="1091953" y="1573349"/>
            <a:ext cx="10351364" cy="5016758"/>
          </a:xfrm>
          <a:prstGeom prst="rect">
            <a:avLst/>
          </a:prstGeom>
          <a:noFill/>
        </p:spPr>
        <p:txBody>
          <a:bodyPr wrap="square" rtlCol="0">
            <a:spAutoFit/>
          </a:bodyPr>
          <a:lstStyle/>
          <a:p>
            <a:pPr marL="285750" indent="-285750">
              <a:buFont typeface="Wingdings" panose="05000000000000000000" pitchFamily="2" charset="2"/>
              <a:buChar char="ü"/>
            </a:pPr>
            <a:r>
              <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rPr>
              <a:t>Divergence</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p>
          <a:p>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CCTV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영상 이미지를 일정 크기의 격자로 분할하고</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단위면적 당 들어오고 나가는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Traffic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벡터의 양을 계산하는 방법</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r>
              <a:rPr lang="ko-KR" altLang="en-US" sz="1600" dirty="0">
                <a:latin typeface="+mj-lt"/>
                <a:ea typeface="Malgun Gothic Semilight" panose="020B0502040204020203" pitchFamily="50" charset="-127"/>
                <a:cs typeface="Malgun Gothic Semilight" panose="020B0502040204020203" pitchFamily="50" charset="-127"/>
              </a:rPr>
              <a:t>연산 결과로 스칼라</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실수</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얻는데</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예를 들면</a:t>
            </a:r>
            <a:r>
              <a:rPr lang="en-US" altLang="ko-KR" sz="1600" dirty="0">
                <a:latin typeface="+mj-lt"/>
                <a:ea typeface="Malgun Gothic Semilight" panose="020B0502040204020203" pitchFamily="50" charset="-127"/>
                <a:cs typeface="Malgun Gothic Semilight" panose="020B0502040204020203" pitchFamily="50" charset="-127"/>
              </a:rPr>
              <a:t>)</a:t>
            </a:r>
            <a:r>
              <a:rPr lang="ko-KR" altLang="en-US" sz="1600" dirty="0">
                <a:latin typeface="+mj-lt"/>
                <a:ea typeface="Malgun Gothic Semilight" panose="020B0502040204020203" pitchFamily="50" charset="-127"/>
                <a:cs typeface="Malgun Gothic Semilight" panose="020B0502040204020203" pitchFamily="50" charset="-127"/>
              </a:rPr>
              <a:t> 이를 색상으로 </a:t>
            </a:r>
            <a:r>
              <a:rPr lang="ko-KR" altLang="en-US" sz="1600" dirty="0" err="1">
                <a:latin typeface="+mj-lt"/>
                <a:ea typeface="Malgun Gothic Semilight" panose="020B0502040204020203" pitchFamily="50" charset="-127"/>
                <a:cs typeface="Malgun Gothic Semilight" panose="020B0502040204020203" pitchFamily="50" charset="-127"/>
              </a:rPr>
              <a:t>시각화하여</a:t>
            </a:r>
            <a:r>
              <a:rPr lang="en-US" altLang="ko-KR" sz="1600" dirty="0">
                <a:latin typeface="+mj-lt"/>
                <a:ea typeface="Malgun Gothic Semilight" panose="020B0502040204020203" pitchFamily="50" charset="-127"/>
                <a:cs typeface="Malgun Gothic Semilight" panose="020B0502040204020203" pitchFamily="50" charset="-127"/>
              </a:rPr>
              <a:t> </a:t>
            </a:r>
            <a:r>
              <a:rPr lang="ko-KR" altLang="en-US" sz="1600" dirty="0">
                <a:latin typeface="+mj-lt"/>
                <a:ea typeface="Malgun Gothic Semilight" panose="020B0502040204020203" pitchFamily="50" charset="-127"/>
                <a:cs typeface="Malgun Gothic Semilight" panose="020B0502040204020203" pitchFamily="50" charset="-127"/>
              </a:rPr>
              <a:t>국소적인 영역에서의 </a:t>
            </a:r>
            <a:endParaRPr lang="en-US" altLang="ko-KR" sz="1600" dirty="0">
              <a:latin typeface="+mj-lt"/>
              <a:ea typeface="Malgun Gothic Semilight" panose="020B0502040204020203" pitchFamily="50" charset="-127"/>
              <a:cs typeface="Malgun Gothic Semilight" panose="020B0502040204020203" pitchFamily="50" charset="-127"/>
            </a:endParaRPr>
          </a:p>
          <a:p>
            <a:r>
              <a:rPr lang="ko-KR" altLang="en-US" sz="1600" dirty="0">
                <a:latin typeface="+mj-lt"/>
                <a:ea typeface="Malgun Gothic Semilight" panose="020B0502040204020203" pitchFamily="50" charset="-127"/>
                <a:cs typeface="Malgun Gothic Semilight" panose="020B0502040204020203" pitchFamily="50" charset="-127"/>
              </a:rPr>
              <a:t>교통 흐름을 분석가능</a:t>
            </a:r>
            <a:br>
              <a:rPr lang="ko-KR" altLang="en-US" sz="1600" dirty="0">
                <a:latin typeface="+mj-lt"/>
                <a:ea typeface="Malgun Gothic Semilight" panose="020B0502040204020203" pitchFamily="50" charset="-127"/>
                <a:cs typeface="Malgun Gothic Semilight" panose="020B0502040204020203" pitchFamily="50" charset="-127"/>
              </a:rPr>
            </a:br>
            <a:endParaRPr lang="en-US" altLang="ko-KR" sz="1600" dirty="0">
              <a:latin typeface="+mj-lt"/>
              <a:ea typeface="Malgun Gothic Semilight" panose="020B0502040204020203" pitchFamily="50" charset="-127"/>
              <a:cs typeface="Malgun Gothic Semilight" panose="020B0502040204020203" pitchFamily="50" charset="-127"/>
            </a:endParaRPr>
          </a:p>
          <a:p>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rPr>
              <a:t>Curl(Rotation)</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p>
          <a:p>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격자 구조로 분할된 단위영역에서</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 Traffic</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 벡터의 회전하는 정도를 계산하는 방법</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어떤 공간에서</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 Curl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값이 높게 나올 경우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해당 영역의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Traffic</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 벡터의 회전이 높다고 추론 가능</a:t>
            </a:r>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Curl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값이 높은 영역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회전교차로를 만들 경우 원활한 교통흐름을 유도할 수 있음</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 </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rPr>
              <a:t>Gradient</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a:t>
            </a:r>
          </a:p>
          <a:p>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공간상에서 </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Traffic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벡터의 변화율이 가장 크게 변화하는 방향을 가리키는 벡터를 계산하는 방법</a:t>
            </a:r>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예를 들면</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출퇴근 시간대의 도로 위에서의 교통량 변화를 예측하는 계산의 근거로 가능</a:t>
            </a:r>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이러한 </a:t>
            </a:r>
            <a:r>
              <a:rPr lang="ko-KR" altLang="en-US" sz="1600" b="1" dirty="0">
                <a:solidFill>
                  <a:srgbClr val="1D1C1D"/>
                </a:solidFill>
                <a:latin typeface="+mj-lt"/>
                <a:ea typeface="Malgun Gothic Semilight" panose="020B0502040204020203" pitchFamily="50" charset="-127"/>
                <a:cs typeface="Malgun Gothic Semilight" panose="020B0502040204020203" pitchFamily="50" charset="-127"/>
              </a:rPr>
              <a:t>벡터해석학</a:t>
            </a:r>
            <a:r>
              <a:rPr lang="en-US" altLang="ko-KR" sz="1600" b="1" dirty="0">
                <a:solidFill>
                  <a:srgbClr val="1D1C1D"/>
                </a:solidFill>
                <a:latin typeface="+mj-lt"/>
                <a:ea typeface="Malgun Gothic Semilight" panose="020B0502040204020203" pitchFamily="50" charset="-127"/>
                <a:cs typeface="Malgun Gothic Semilight" panose="020B0502040204020203" pitchFamily="50" charset="-127"/>
              </a:rPr>
              <a:t>(Vector Analysis)</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 기법들을 이용하여 </a:t>
            </a:r>
            <a:r>
              <a:rPr lang="ko-KR" altLang="en-US" sz="1600" dirty="0" err="1">
                <a:solidFill>
                  <a:srgbClr val="1D1C1D"/>
                </a:solidFill>
                <a:latin typeface="+mj-lt"/>
                <a:ea typeface="Malgun Gothic Semilight" panose="020B0502040204020203" pitchFamily="50" charset="-127"/>
                <a:cs typeface="Malgun Gothic Semilight" panose="020B0502040204020203" pitchFamily="50" charset="-127"/>
              </a:rPr>
              <a:t>도로맵</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 위의 전체 교통흐름을 분석 가능</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b="1"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도로관련시설 설치</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 또는 </a:t>
            </a:r>
            <a:r>
              <a:rPr lang="ko-KR" altLang="en-US" sz="1600" b="1"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관련정책 입안</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의 </a:t>
            </a:r>
            <a:r>
              <a:rPr lang="ko-KR" altLang="en-US" sz="1600" b="1"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정량적인 근거</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로 활용될 수 있다</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sym typeface="Wingdings" panose="05000000000000000000" pitchFamily="2" charset="2"/>
              </a:rPr>
              <a:t>.</a:t>
            </a:r>
          </a:p>
        </p:txBody>
      </p:sp>
    </p:spTree>
    <p:extLst>
      <p:ext uri="{BB962C8B-B14F-4D97-AF65-F5344CB8AC3E}">
        <p14:creationId xmlns:p14="http://schemas.microsoft.com/office/powerpoint/2010/main" val="12938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_x438973104">
            <a:extLst>
              <a:ext uri="{FF2B5EF4-FFF2-40B4-BE49-F238E27FC236}">
                <a16:creationId xmlns:a16="http://schemas.microsoft.com/office/drawing/2014/main" id="{9C652873-6FC6-4A35-9F2D-120C255B9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4065" y="3015429"/>
            <a:ext cx="5710986" cy="3985792"/>
          </a:xfrm>
          <a:prstGeom prst="rect">
            <a:avLst/>
          </a:prstGeom>
          <a:noFill/>
          <a:extLst>
            <a:ext uri="{909E8E84-426E-40DD-AFC4-6F175D3DCCD1}">
              <a14:hiddenFill xmlns:a14="http://schemas.microsoft.com/office/drawing/2010/main">
                <a:solidFill>
                  <a:srgbClr val="FFFFFF"/>
                </a:solidFill>
              </a14:hiddenFill>
            </a:ext>
          </a:extLst>
        </p:spPr>
      </p:pic>
      <p:pic>
        <p:nvPicPr>
          <p:cNvPr id="7" name="_x439036536">
            <a:extLst>
              <a:ext uri="{FF2B5EF4-FFF2-40B4-BE49-F238E27FC236}">
                <a16:creationId xmlns:a16="http://schemas.microsoft.com/office/drawing/2014/main" id="{2C2997A0-899A-48D2-B392-3B26D448BF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4"/>
          <a:stretch/>
        </p:blipFill>
        <p:spPr bwMode="auto">
          <a:xfrm>
            <a:off x="739046" y="1789456"/>
            <a:ext cx="3137529" cy="32770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_x439036464">
            <a:extLst>
              <a:ext uri="{FF2B5EF4-FFF2-40B4-BE49-F238E27FC236}">
                <a16:creationId xmlns:a16="http://schemas.microsoft.com/office/drawing/2014/main" id="{929DA95F-C270-4A24-A5AB-FC7DF13662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84" t="2311" r="2140"/>
          <a:stretch/>
        </p:blipFill>
        <p:spPr bwMode="auto">
          <a:xfrm>
            <a:off x="4377185" y="1789456"/>
            <a:ext cx="3984615" cy="32770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_x439036536">
            <a:extLst>
              <a:ext uri="{FF2B5EF4-FFF2-40B4-BE49-F238E27FC236}">
                <a16:creationId xmlns:a16="http://schemas.microsoft.com/office/drawing/2014/main" id="{26AEA42C-9055-47E3-A1BF-DFD8381BFB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605" r="20216"/>
          <a:stretch/>
        </p:blipFill>
        <p:spPr bwMode="auto">
          <a:xfrm>
            <a:off x="8780592" y="1789456"/>
            <a:ext cx="2711669" cy="32770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_x439036968">
            <a:extLst>
              <a:ext uri="{FF2B5EF4-FFF2-40B4-BE49-F238E27FC236}">
                <a16:creationId xmlns:a16="http://schemas.microsoft.com/office/drawing/2014/main" id="{164E1030-57B8-4012-A6EE-CAD794F98E99}"/>
              </a:ext>
            </a:extLst>
          </p:cNvPr>
          <p:cNvSpPr>
            <a:spLocks noChangeArrowheads="1"/>
          </p:cNvSpPr>
          <p:nvPr/>
        </p:nvSpPr>
        <p:spPr bwMode="auto">
          <a:xfrm>
            <a:off x="8956712" y="2077300"/>
            <a:ext cx="2297936" cy="2700199"/>
          </a:xfrm>
          <a:prstGeom prst="rect">
            <a:avLst/>
          </a:prstGeom>
          <a:noFill/>
          <a:ln w="50800">
            <a:solidFill>
              <a:srgbClr val="E4503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_x439036680">
            <a:extLst>
              <a:ext uri="{FF2B5EF4-FFF2-40B4-BE49-F238E27FC236}">
                <a16:creationId xmlns:a16="http://schemas.microsoft.com/office/drawing/2014/main" id="{1C810639-87D7-4F3B-888D-C2705B938D29}"/>
              </a:ext>
            </a:extLst>
          </p:cNvPr>
          <p:cNvSpPr>
            <a:spLocks noChangeArrowheads="1"/>
          </p:cNvSpPr>
          <p:nvPr/>
        </p:nvSpPr>
        <p:spPr bwMode="auto">
          <a:xfrm>
            <a:off x="697310" y="5158999"/>
            <a:ext cx="317926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000000"/>
                </a:solidFill>
                <a:effectLst/>
                <a:latin typeface="+mj-lt"/>
                <a:ea typeface="Malgun Gothic Semilight" panose="020B0502040204020203" pitchFamily="50" charset="-127"/>
                <a:cs typeface="Malgun Gothic Semilight" panose="020B0502040204020203" pitchFamily="50" charset="-127"/>
              </a:rPr>
              <a:t>송파구 스쿨존 스마트 알리미 개념</a:t>
            </a:r>
            <a:endParaRPr kumimoji="0" lang="ko-KR" altLang="ko-KR" sz="2400" b="0" i="0" u="none" strike="noStrike" cap="none" normalizeH="0" baseline="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p:txBody>
      </p:sp>
      <p:sp>
        <p:nvSpPr>
          <p:cNvPr id="12" name="_x438981384">
            <a:extLst>
              <a:ext uri="{FF2B5EF4-FFF2-40B4-BE49-F238E27FC236}">
                <a16:creationId xmlns:a16="http://schemas.microsoft.com/office/drawing/2014/main" id="{57E2F92C-5B1A-4D8B-9699-579D90FAD2C3}"/>
              </a:ext>
            </a:extLst>
          </p:cNvPr>
          <p:cNvSpPr>
            <a:spLocks noChangeArrowheads="1"/>
          </p:cNvSpPr>
          <p:nvPr/>
        </p:nvSpPr>
        <p:spPr bwMode="auto">
          <a:xfrm>
            <a:off x="4285561" y="5159000"/>
            <a:ext cx="41640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a:ln>
                  <a:noFill/>
                </a:ln>
                <a:solidFill>
                  <a:srgbClr val="000000"/>
                </a:solidFill>
                <a:effectLst/>
                <a:latin typeface="+mj-lt"/>
                <a:ea typeface="Malgun Gothic Semilight" panose="020B0502040204020203" pitchFamily="50" charset="-127"/>
                <a:cs typeface="Malgun Gothic Semilight" panose="020B0502040204020203" pitchFamily="50" charset="-127"/>
              </a:rPr>
              <a:t>송파구 스쿨존 스마트 알리미</a:t>
            </a:r>
            <a:endParaRPr kumimoji="0" lang="ko-KR" altLang="ko-KR" sz="2400" b="0" i="0" u="none" strike="noStrike" cap="none" normalizeH="0" baseline="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p:txBody>
      </p:sp>
      <p:sp>
        <p:nvSpPr>
          <p:cNvPr id="13" name="_x438984696">
            <a:extLst>
              <a:ext uri="{FF2B5EF4-FFF2-40B4-BE49-F238E27FC236}">
                <a16:creationId xmlns:a16="http://schemas.microsoft.com/office/drawing/2014/main" id="{65B75E47-7300-4F86-8C04-390D3D33ACF7}"/>
              </a:ext>
            </a:extLst>
          </p:cNvPr>
          <p:cNvSpPr>
            <a:spLocks noChangeArrowheads="1"/>
          </p:cNvSpPr>
          <p:nvPr/>
        </p:nvSpPr>
        <p:spPr bwMode="auto">
          <a:xfrm>
            <a:off x="8780591" y="5111744"/>
            <a:ext cx="2711669" cy="37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퍼스널 </a:t>
            </a:r>
            <a:r>
              <a:rPr kumimoji="0" lang="ko-KR" altLang="ko-KR" sz="1100" b="0" i="0" u="none" strike="noStrike" cap="none" normalizeH="0" baseline="0" dirty="0" err="1">
                <a:ln>
                  <a:noFill/>
                </a:ln>
                <a:solidFill>
                  <a:srgbClr val="000000"/>
                </a:solidFill>
                <a:effectLst/>
                <a:latin typeface="+mj-lt"/>
                <a:ea typeface="Malgun Gothic Semilight" panose="020B0502040204020203" pitchFamily="50" charset="-127"/>
                <a:cs typeface="Malgun Gothic Semilight" panose="020B0502040204020203" pitchFamily="50" charset="-127"/>
              </a:rPr>
              <a:t>모빌리티</a:t>
            </a:r>
            <a:r>
              <a:rPr kumimoji="0" lang="ko-KR" altLang="ko-KR" sz="11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감지</a:t>
            </a:r>
            <a:endParaRPr kumimoji="0" lang="ko-KR" altLang="ko-KR" sz="2400" b="0" i="0" u="none" strike="noStrike" cap="none" normalizeH="0" baseline="0" dirty="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p:txBody>
      </p:sp>
      <p:sp>
        <p:nvSpPr>
          <p:cNvPr id="14" name="_x441082984">
            <a:extLst>
              <a:ext uri="{FF2B5EF4-FFF2-40B4-BE49-F238E27FC236}">
                <a16:creationId xmlns:a16="http://schemas.microsoft.com/office/drawing/2014/main" id="{BA1F66D6-141D-4BF3-B45B-6D099B4669BB}"/>
              </a:ext>
            </a:extLst>
          </p:cNvPr>
          <p:cNvSpPr>
            <a:spLocks noChangeArrowheads="1"/>
          </p:cNvSpPr>
          <p:nvPr/>
        </p:nvSpPr>
        <p:spPr bwMode="auto">
          <a:xfrm>
            <a:off x="728029" y="5704850"/>
            <a:ext cx="11159169" cy="81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일반교차로의 어린이 사고다발 구간에 대해 어린이 보호구역 뿐만 아니라 일반교차로에 </a:t>
            </a:r>
            <a:r>
              <a:rPr kumimoji="0" lang="ko-KR" altLang="ko-KR" sz="1600" b="0" i="0" u="none" strike="noStrike" cap="none" normalizeH="0" baseline="0" dirty="0" err="1">
                <a:ln>
                  <a:noFill/>
                </a:ln>
                <a:solidFill>
                  <a:srgbClr val="000000"/>
                </a:solidFill>
                <a:effectLst/>
                <a:latin typeface="+mj-lt"/>
                <a:ea typeface="Malgun Gothic Semilight" panose="020B0502040204020203" pitchFamily="50" charset="-127"/>
                <a:cs typeface="Malgun Gothic Semilight" panose="020B0502040204020203" pitchFamily="50" charset="-127"/>
              </a:rPr>
              <a:t>스마트알리미</a:t>
            </a: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설치</a:t>
            </a:r>
            <a:r>
              <a:rPr kumimoji="0" lang="ko-KR" altLang="en-US"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를</a:t>
            </a: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제안</a:t>
            </a:r>
            <a:endParaRPr kumimoji="0" lang="en-US"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ko-KR" altLang="ko-KR" sz="1600" b="0" i="0" u="none" strike="noStrike" cap="none" normalizeH="0" baseline="0" dirty="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일반 도로에서 퍼스널 </a:t>
            </a:r>
            <a:r>
              <a:rPr kumimoji="0" lang="ko-KR" altLang="ko-KR" sz="1600" b="0" i="0" u="none" strike="noStrike" cap="none" normalizeH="0" baseline="0" dirty="0" err="1">
                <a:ln>
                  <a:noFill/>
                </a:ln>
                <a:solidFill>
                  <a:srgbClr val="000000"/>
                </a:solidFill>
                <a:effectLst/>
                <a:latin typeface="+mj-lt"/>
                <a:ea typeface="Malgun Gothic Semilight" panose="020B0502040204020203" pitchFamily="50" charset="-127"/>
                <a:cs typeface="Malgun Gothic Semilight" panose="020B0502040204020203" pitchFamily="50" charset="-127"/>
              </a:rPr>
              <a:t>모빌리티를</a:t>
            </a: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다수 감지하는 도로에 퍼스널 </a:t>
            </a:r>
            <a:r>
              <a:rPr kumimoji="0" lang="ko-KR" altLang="ko-KR" sz="1600" b="0" i="0" u="none" strike="noStrike" cap="none" normalizeH="0" baseline="0" dirty="0" err="1">
                <a:ln>
                  <a:noFill/>
                </a:ln>
                <a:solidFill>
                  <a:srgbClr val="000000"/>
                </a:solidFill>
                <a:effectLst/>
                <a:latin typeface="+mj-lt"/>
                <a:ea typeface="Malgun Gothic Semilight" panose="020B0502040204020203" pitchFamily="50" charset="-127"/>
                <a:cs typeface="Malgun Gothic Semilight" panose="020B0502040204020203" pitchFamily="50" charset="-127"/>
              </a:rPr>
              <a:t>모빌리티용</a:t>
            </a:r>
            <a:r>
              <a:rPr kumimoji="0" lang="ko-KR" altLang="ko-KR" sz="1600" b="0" i="0" u="none" strike="noStrike" cap="none" normalizeH="0" baseline="0" dirty="0">
                <a:ln>
                  <a:noFill/>
                </a:ln>
                <a:solidFill>
                  <a:srgbClr val="000000"/>
                </a:solidFill>
                <a:effectLst/>
                <a:latin typeface="+mj-lt"/>
                <a:ea typeface="Malgun Gothic Semilight" panose="020B0502040204020203" pitchFamily="50" charset="-127"/>
                <a:cs typeface="Malgun Gothic Semilight" panose="020B0502040204020203" pitchFamily="50" charset="-127"/>
              </a:rPr>
              <a:t> 도로 설치 제안</a:t>
            </a:r>
            <a:endParaRPr kumimoji="0" lang="ko-KR" altLang="ko-KR" sz="1600" b="0" i="0" u="none" strike="noStrike" cap="none" normalizeH="0" baseline="0" dirty="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600" b="0" i="0" u="none" strike="noStrike" cap="none" normalizeH="0" baseline="0" dirty="0">
              <a:ln>
                <a:noFill/>
              </a:ln>
              <a:solidFill>
                <a:schemeClr val="tx1"/>
              </a:solidFill>
              <a:effectLst/>
              <a:latin typeface="+mj-lt"/>
              <a:ea typeface="Malgun Gothic Semilight" panose="020B0502040204020203" pitchFamily="50" charset="-127"/>
              <a:cs typeface="Malgun Gothic Semilight" panose="020B0502040204020203" pitchFamily="50" charset="-127"/>
            </a:endParaRPr>
          </a:p>
        </p:txBody>
      </p:sp>
      <p:sp>
        <p:nvSpPr>
          <p:cNvPr id="15" name="Object 2">
            <a:extLst>
              <a:ext uri="{FF2B5EF4-FFF2-40B4-BE49-F238E27FC236}">
                <a16:creationId xmlns:a16="http://schemas.microsoft.com/office/drawing/2014/main" id="{B54B3F67-1CA8-4C49-9BE6-04898D703027}"/>
              </a:ext>
            </a:extLst>
          </p:cNvPr>
          <p:cNvSpPr txBox="1"/>
          <p:nvPr/>
        </p:nvSpPr>
        <p:spPr>
          <a:xfrm>
            <a:off x="0" y="607433"/>
            <a:ext cx="12192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4. </a:t>
            </a:r>
            <a:r>
              <a:rPr lang="ko-KR" altLang="en-US" sz="2000" kern="0" spc="667" dirty="0">
                <a:latin typeface="S-Core Dream 7 ExtraBold" panose="020B0803030302020204" pitchFamily="34" charset="-127"/>
                <a:ea typeface="S-Core Dream 7 ExtraBold" panose="020B0803030302020204" pitchFamily="34" charset="-127"/>
              </a:rPr>
              <a:t>활용방안</a:t>
            </a:r>
            <a:r>
              <a:rPr lang="en-US" altLang="ko-KR" sz="2000" kern="0" spc="667" dirty="0">
                <a:latin typeface="S-Core Dream 7 ExtraBold" panose="020B0803030302020204" pitchFamily="34" charset="-127"/>
                <a:ea typeface="S-Core Dream 7 ExtraBold" panose="020B0803030302020204" pitchFamily="34" charset="-127"/>
              </a:rPr>
              <a:t>(</a:t>
            </a:r>
            <a:r>
              <a:rPr lang="ko-KR" altLang="en-US" sz="2000" kern="0" spc="667" dirty="0">
                <a:latin typeface="S-Core Dream 7 ExtraBold" panose="020B0803030302020204" pitchFamily="34" charset="-127"/>
                <a:ea typeface="S-Core Dream 7 ExtraBold" panose="020B0803030302020204" pitchFamily="34" charset="-127"/>
              </a:rPr>
              <a:t>교통혼잡도</a:t>
            </a:r>
            <a:r>
              <a:rPr lang="en-US" altLang="ko-KR" sz="2000" kern="0" spc="667" dirty="0">
                <a:latin typeface="S-Core Dream 7 ExtraBold" panose="020B0803030302020204" pitchFamily="34" charset="-127"/>
                <a:ea typeface="S-Core Dream 7 ExtraBold" panose="020B0803030302020204" pitchFamily="34" charset="-127"/>
              </a:rPr>
              <a:t>, </a:t>
            </a:r>
            <a:r>
              <a:rPr lang="ko-KR" altLang="en-US" sz="2000" kern="0" spc="667" dirty="0">
                <a:latin typeface="S-Core Dream 7 ExtraBold" panose="020B0803030302020204" pitchFamily="34" charset="-127"/>
                <a:ea typeface="S-Core Dream 7 ExtraBold" panose="020B0803030302020204" pitchFamily="34" charset="-127"/>
              </a:rPr>
              <a:t>사회적 안전망</a:t>
            </a:r>
            <a:r>
              <a:rPr lang="en-US" altLang="ko-KR" sz="2000" kern="0" spc="667" dirty="0">
                <a:latin typeface="S-Core Dream 7 ExtraBold" panose="020B0803030302020204" pitchFamily="34" charset="-127"/>
                <a:ea typeface="S-Core Dream 7 ExtraBold" panose="020B0803030302020204" pitchFamily="34" charset="-127"/>
              </a:rPr>
              <a:t>)</a:t>
            </a:r>
            <a:endParaRPr lang="en-US" sz="1200" dirty="0">
              <a:latin typeface="S-Core Dream 7 ExtraBold" panose="020B0803030302020204" pitchFamily="34" charset="-127"/>
              <a:ea typeface="S-Core Dream 7 ExtraBold" panose="020B0803030302020204" pitchFamily="34" charset="-127"/>
            </a:endParaRPr>
          </a:p>
        </p:txBody>
      </p:sp>
      <p:sp>
        <p:nvSpPr>
          <p:cNvPr id="16" name="Object 3">
            <a:extLst>
              <a:ext uri="{FF2B5EF4-FFF2-40B4-BE49-F238E27FC236}">
                <a16:creationId xmlns:a16="http://schemas.microsoft.com/office/drawing/2014/main" id="{9BD840C9-B502-4C03-9523-0B37A4582940}"/>
              </a:ext>
            </a:extLst>
          </p:cNvPr>
          <p:cNvSpPr txBox="1"/>
          <p:nvPr/>
        </p:nvSpPr>
        <p:spPr>
          <a:xfrm>
            <a:off x="2688057" y="995529"/>
            <a:ext cx="6815884"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c. </a:t>
            </a:r>
            <a:r>
              <a:rPr lang="ko-KR" altLang="en-US" sz="1200" kern="0" spc="400" dirty="0">
                <a:latin typeface="S-Core Dream 4 Regular" panose="020B0503030302020204" pitchFamily="34" charset="-127"/>
                <a:ea typeface="S-Core Dream 4 Regular" panose="020B0503030302020204" pitchFamily="34" charset="-127"/>
              </a:rPr>
              <a:t>활용방안</a:t>
            </a:r>
            <a:r>
              <a:rPr lang="en-US" altLang="ko-KR" sz="1200" kern="0" spc="400" dirty="0">
                <a:latin typeface="S-Core Dream 4 Regular" panose="020B0503030302020204" pitchFamily="34" charset="-127"/>
                <a:ea typeface="S-Core Dream 4 Regular" panose="020B0503030302020204" pitchFamily="34" charset="-127"/>
              </a:rPr>
              <a:t>(3): </a:t>
            </a:r>
            <a:r>
              <a:rPr lang="ko-KR" altLang="en-US" sz="1200" kern="0" spc="400" dirty="0">
                <a:latin typeface="S-Core Dream 4 Regular" panose="020B0503030302020204" pitchFamily="34" charset="-127"/>
                <a:ea typeface="S-Core Dream 4 Regular" panose="020B0503030302020204" pitchFamily="34" charset="-127"/>
              </a:rPr>
              <a:t>정책적측면에서의 제안</a:t>
            </a:r>
            <a:endParaRPr lang="en-US" sz="12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40441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1615827"/>
          </a:xfrm>
          <a:prstGeom prst="rect">
            <a:avLst/>
          </a:prstGeom>
          <a:noFill/>
        </p:spPr>
        <p:txBody>
          <a:bodyPr wrap="square" rtlCol="0" anchor="t">
            <a:spAutoFit/>
          </a:bodyPr>
          <a:lstStyle/>
          <a:p>
            <a:pPr algn="ctr"/>
            <a:r>
              <a:rPr lang="en-US" altLang="ko-KR" sz="3300" kern="0" spc="667" dirty="0">
                <a:latin typeface="S-Core Dream 7 ExtraBold" panose="020B0803030302020204" pitchFamily="34" charset="-127"/>
                <a:ea typeface="S-Core Dream 7 ExtraBold" panose="020B0803030302020204" pitchFamily="34" charset="-127"/>
              </a:rPr>
              <a:t>4. </a:t>
            </a:r>
            <a:r>
              <a:rPr lang="ko-KR" altLang="en-US" sz="3300" kern="0" spc="667" dirty="0">
                <a:latin typeface="S-Core Dream 7 ExtraBold" panose="020B0803030302020204" pitchFamily="34" charset="-127"/>
                <a:ea typeface="S-Core Dream 7 ExtraBold" panose="020B0803030302020204" pitchFamily="34" charset="-127"/>
              </a:rPr>
              <a:t>기대효과</a:t>
            </a:r>
            <a:endParaRPr lang="en-US" altLang="ko-KR" sz="3300" kern="0" spc="667" dirty="0">
              <a:latin typeface="S-Core Dream 7 ExtraBold" panose="020B0803030302020204" pitchFamily="34" charset="-127"/>
              <a:ea typeface="S-Core Dream 7 ExtraBold" panose="020B0803030302020204" pitchFamily="34" charset="-127"/>
            </a:endParaRPr>
          </a:p>
          <a:p>
            <a:pPr algn="ctr"/>
            <a:endParaRPr lang="en-US" altLang="ko-KR" sz="3300" kern="0" spc="667" dirty="0">
              <a:latin typeface="S-Core Dream 7 ExtraBold" panose="020B0803030302020204" pitchFamily="34" charset="-127"/>
              <a:ea typeface="S-Core Dream 7 ExtraBold" panose="020B0803030302020204" pitchFamily="34" charset="-127"/>
            </a:endParaRPr>
          </a:p>
          <a:p>
            <a:pPr algn="ctr"/>
            <a:r>
              <a:rPr lang="en-US" altLang="ko-KR" sz="3300" kern="0" spc="667" dirty="0">
                <a:latin typeface="S-Core Dream 7 ExtraBold" panose="020B0803030302020204" pitchFamily="34" charset="-127"/>
                <a:ea typeface="S-Core Dream 7 ExtraBold" panose="020B0803030302020204" pitchFamily="34" charset="-127"/>
              </a:rPr>
              <a:t>5. </a:t>
            </a:r>
            <a:r>
              <a:rPr lang="ko-KR" altLang="en-US" sz="3300" kern="0" spc="667" dirty="0">
                <a:latin typeface="S-Core Dream 7 ExtraBold" panose="020B0803030302020204" pitchFamily="34" charset="-127"/>
                <a:ea typeface="S-Core Dream 7 ExtraBold" panose="020B0803030302020204" pitchFamily="34" charset="-127"/>
              </a:rPr>
              <a:t>개선방안</a:t>
            </a:r>
            <a:endParaRPr lang="en-US" altLang="ko-KR" sz="3300" dirty="0">
              <a:latin typeface="S-Core Dream 7 ExtraBold" panose="020B0803030302020204" pitchFamily="34" charset="-127"/>
              <a:ea typeface="S-Core Dream 7 ExtraBold" panose="020B0803030302020204" pitchFamily="34" charset="-127"/>
            </a:endParaRPr>
          </a:p>
        </p:txBody>
      </p:sp>
      <p:sp>
        <p:nvSpPr>
          <p:cNvPr id="12" name="Object 3">
            <a:extLst>
              <a:ext uri="{FF2B5EF4-FFF2-40B4-BE49-F238E27FC236}">
                <a16:creationId xmlns:a16="http://schemas.microsoft.com/office/drawing/2014/main" id="{3E5B6CCA-F95A-4914-9864-5594BC6754F1}"/>
              </a:ext>
            </a:extLst>
          </p:cNvPr>
          <p:cNvSpPr txBox="1"/>
          <p:nvPr/>
        </p:nvSpPr>
        <p:spPr>
          <a:xfrm>
            <a:off x="1169159" y="4401584"/>
            <a:ext cx="5237160" cy="369332"/>
          </a:xfrm>
          <a:prstGeom prst="rect">
            <a:avLst/>
          </a:prstGeom>
          <a:noFill/>
        </p:spPr>
        <p:txBody>
          <a:bodyPr wrap="square" rtlCol="0" anchor="t">
            <a:spAutoFit/>
          </a:bodyPr>
          <a:lstStyle/>
          <a:p>
            <a:r>
              <a:rPr lang="en-US" altLang="ko-KR" kern="0" spc="400" dirty="0">
                <a:latin typeface="S-Core Dream 4 Regular" panose="020B0503030302020204" pitchFamily="34" charset="-127"/>
                <a:ea typeface="S-Core Dream 4 Regular" panose="020B0503030302020204" pitchFamily="34" charset="-127"/>
              </a:rPr>
              <a:t>+) </a:t>
            </a:r>
            <a:r>
              <a:rPr lang="ko-KR" altLang="en-US" kern="0" spc="400" dirty="0">
                <a:latin typeface="S-Core Dream 4 Regular" panose="020B0503030302020204" pitchFamily="34" charset="-127"/>
                <a:ea typeface="S-Core Dream 4 Regular" panose="020B0503030302020204" pitchFamily="34" charset="-127"/>
              </a:rPr>
              <a:t>참고논문 및 참고 사이트</a:t>
            </a:r>
            <a:endParaRPr lang="en-US" altLang="ko-KR" kern="0" spc="400"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136505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84F427F-7CD9-44CE-8861-6AB394CD0389}"/>
              </a:ext>
            </a:extLst>
          </p:cNvPr>
          <p:cNvSpPr txBox="1"/>
          <p:nvPr/>
        </p:nvSpPr>
        <p:spPr>
          <a:xfrm>
            <a:off x="0" y="604798"/>
            <a:ext cx="6096000" cy="400110"/>
          </a:xfrm>
          <a:prstGeom prst="rect">
            <a:avLst/>
          </a:prstGeom>
          <a:noFill/>
        </p:spPr>
        <p:txBody>
          <a:bodyPr wrap="square" rtlCol="0" anchor="t">
            <a:spAutoFit/>
          </a:bodyPr>
          <a:lstStyle/>
          <a:p>
            <a:pPr algn="ctr"/>
            <a:r>
              <a:rPr lang="en-US" altLang="ko-KR" sz="2000" kern="0" spc="667" dirty="0">
                <a:latin typeface="S-Core Dream 7 ExtraBold" panose="020B0803030302020204" pitchFamily="34" charset="-127"/>
                <a:ea typeface="S-Core Dream 7 ExtraBold" panose="020B0803030302020204" pitchFamily="34" charset="-127"/>
              </a:rPr>
              <a:t>5. </a:t>
            </a:r>
            <a:r>
              <a:rPr lang="ko-KR" altLang="en-US" sz="2000" kern="0" spc="667" dirty="0">
                <a:latin typeface="S-Core Dream 7 ExtraBold" panose="020B0803030302020204" pitchFamily="34" charset="-127"/>
                <a:ea typeface="S-Core Dream 7 ExtraBold" panose="020B0803030302020204" pitchFamily="34" charset="-127"/>
              </a:rPr>
              <a:t>기대효과</a:t>
            </a:r>
            <a:endParaRPr lang="en-US" sz="1200" dirty="0">
              <a:latin typeface="S-Core Dream 7 ExtraBold" panose="020B0803030302020204" pitchFamily="34" charset="-127"/>
              <a:ea typeface="S-Core Dream 7 ExtraBold" panose="020B0803030302020204" pitchFamily="34" charset="-127"/>
            </a:endParaRPr>
          </a:p>
        </p:txBody>
      </p:sp>
      <p:sp>
        <p:nvSpPr>
          <p:cNvPr id="3" name="Object 2">
            <a:extLst>
              <a:ext uri="{FF2B5EF4-FFF2-40B4-BE49-F238E27FC236}">
                <a16:creationId xmlns:a16="http://schemas.microsoft.com/office/drawing/2014/main" id="{688BFB56-E960-4680-AD00-2B3A03840BBF}"/>
              </a:ext>
            </a:extLst>
          </p:cNvPr>
          <p:cNvSpPr txBox="1"/>
          <p:nvPr/>
        </p:nvSpPr>
        <p:spPr>
          <a:xfrm>
            <a:off x="6095999" y="604798"/>
            <a:ext cx="6096001" cy="400110"/>
          </a:xfrm>
          <a:prstGeom prst="rect">
            <a:avLst/>
          </a:prstGeom>
          <a:noFill/>
        </p:spPr>
        <p:txBody>
          <a:bodyPr wrap="square" rtlCol="0" anchor="t">
            <a:spAutoFit/>
          </a:bodyPr>
          <a:lstStyle/>
          <a:p>
            <a:pPr algn="ctr"/>
            <a:r>
              <a:rPr lang="en-US" altLang="ko-KR" sz="2000" kern="0" spc="667" dirty="0">
                <a:latin typeface="S-Core Dream 7 ExtraBold" panose="020B0803030302020204" pitchFamily="34" charset="-127"/>
                <a:ea typeface="S-Core Dream 7 ExtraBold" panose="020B0803030302020204" pitchFamily="34" charset="-127"/>
              </a:rPr>
              <a:t>6. </a:t>
            </a:r>
            <a:r>
              <a:rPr lang="ko-KR" altLang="en-US" sz="2000" kern="0" spc="667" dirty="0">
                <a:latin typeface="S-Core Dream 7 ExtraBold" panose="020B0803030302020204" pitchFamily="34" charset="-127"/>
                <a:ea typeface="S-Core Dream 7 ExtraBold" panose="020B0803030302020204" pitchFamily="34" charset="-127"/>
              </a:rPr>
              <a:t>개선방안</a:t>
            </a:r>
            <a:endParaRPr lang="en-US" sz="1200" dirty="0">
              <a:latin typeface="S-Core Dream 7 ExtraBold" panose="020B0803030302020204" pitchFamily="34" charset="-127"/>
              <a:ea typeface="S-Core Dream 7 ExtraBold" panose="020B0803030302020204" pitchFamily="34" charset="-127"/>
            </a:endParaRPr>
          </a:p>
        </p:txBody>
      </p:sp>
      <p:cxnSp>
        <p:nvCxnSpPr>
          <p:cNvPr id="5" name="직선 연결선 4">
            <a:extLst>
              <a:ext uri="{FF2B5EF4-FFF2-40B4-BE49-F238E27FC236}">
                <a16:creationId xmlns:a16="http://schemas.microsoft.com/office/drawing/2014/main" id="{4C2D21DD-D08E-4940-98C7-DA1B4262D09B}"/>
              </a:ext>
            </a:extLst>
          </p:cNvPr>
          <p:cNvCxnSpPr/>
          <p:nvPr/>
        </p:nvCxnSpPr>
        <p:spPr>
          <a:xfrm>
            <a:off x="6096000"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CE7AC16-DEC8-4D63-BA45-9C35DD93AD69}"/>
              </a:ext>
            </a:extLst>
          </p:cNvPr>
          <p:cNvSpPr txBox="1"/>
          <p:nvPr/>
        </p:nvSpPr>
        <p:spPr>
          <a:xfrm>
            <a:off x="6491237" y="1423315"/>
            <a:ext cx="5112819" cy="2369880"/>
          </a:xfrm>
          <a:prstGeom prst="rect">
            <a:avLst/>
          </a:prstGeom>
          <a:noFill/>
        </p:spPr>
        <p:txBody>
          <a:bodyPr wrap="square">
            <a:spAutoFit/>
          </a:bodyPr>
          <a:lstStyle/>
          <a:p>
            <a:pPr algn="l"/>
            <a:endPar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285750" indent="-285750" algn="l">
              <a:buFont typeface="Wingdings" panose="05000000000000000000" pitchFamily="2" charset="2"/>
              <a:buChar char="ü"/>
            </a:pP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데이터셋 부재로 인해 사고상황에 따른 알림 시스템을 구현하지 못함</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285750" indent="-285750" algn="l">
              <a:buFont typeface="Wingdings" panose="05000000000000000000" pitchFamily="2" charset="2"/>
              <a:buChar char="ü"/>
            </a:pP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285750" indent="-285750" algn="l">
              <a:buFont typeface="Wingdings" panose="05000000000000000000" pitchFamily="2" charset="2"/>
              <a:buChar char="ü"/>
            </a:pP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사고상황 데이터셋 및 학습 시 바로 적용할 수 있는 코드를 구현 </a:t>
            </a:r>
            <a:r>
              <a:rPr lang="ko-KR" altLang="en-US" sz="1600" b="0" i="0" dirty="0" err="1">
                <a:solidFill>
                  <a:srgbClr val="1D1C1D"/>
                </a:solidFill>
                <a:effectLst/>
                <a:latin typeface="+mj-lt"/>
                <a:ea typeface="Malgun Gothic Semilight" panose="020B0502040204020203" pitchFamily="50" charset="-127"/>
                <a:cs typeface="Malgun Gothic Semilight" panose="020B0502040204020203" pitchFamily="50" charset="-127"/>
              </a:rPr>
              <a:t>해둠</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–&gt; </a:t>
            </a:r>
            <a:r>
              <a:rPr lang="ko-KR" altLang="en-US" sz="1600" b="0" i="0" dirty="0" err="1">
                <a:solidFill>
                  <a:srgbClr val="1D1C1D"/>
                </a:solidFill>
                <a:effectLst/>
                <a:latin typeface="+mj-lt"/>
                <a:ea typeface="Malgun Gothic Semilight" panose="020B0502040204020203" pitchFamily="50" charset="-127"/>
                <a:cs typeface="Malgun Gothic Semilight" panose="020B0502040204020203" pitchFamily="50" charset="-127"/>
              </a:rPr>
              <a:t>깃허브</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 주소 참고</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hlinkClick r:id="rId2"/>
              </a:rPr>
              <a:t>https://github.com/jeong-ah313/Car_Hackathon</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p>
          <a:p>
            <a:pPr algn="l"/>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-&gt;145</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번째 줄에서 클래스 추가</a:t>
            </a:r>
          </a:p>
          <a:p>
            <a:pPr algn="l"/>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-&gt;192</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번째 줄 코드 일부 수정</a:t>
            </a:r>
          </a:p>
        </p:txBody>
      </p:sp>
      <p:pic>
        <p:nvPicPr>
          <p:cNvPr id="7" name="그림 6" descr="텍스트, 표지판, 노란색, 실외이(가) 표시된 사진&#10;&#10;자동 생성된 설명">
            <a:extLst>
              <a:ext uri="{FF2B5EF4-FFF2-40B4-BE49-F238E27FC236}">
                <a16:creationId xmlns:a16="http://schemas.microsoft.com/office/drawing/2014/main" id="{29E68324-905B-4250-8AF7-B178F864704B}"/>
              </a:ext>
            </a:extLst>
          </p:cNvPr>
          <p:cNvPicPr>
            <a:picLocks noChangeAspect="1"/>
          </p:cNvPicPr>
          <p:nvPr/>
        </p:nvPicPr>
        <p:blipFill rotWithShape="1">
          <a:blip r:embed="rId3">
            <a:alphaModFix amt="16000"/>
            <a:extLst>
              <a:ext uri="{28A0092B-C50C-407E-A947-70E740481C1C}">
                <a14:useLocalDpi xmlns:a14="http://schemas.microsoft.com/office/drawing/2010/main" val="0"/>
              </a:ext>
            </a:extLst>
          </a:blip>
          <a:srcRect r="24080"/>
          <a:stretch/>
        </p:blipFill>
        <p:spPr>
          <a:xfrm>
            <a:off x="8085221" y="0"/>
            <a:ext cx="4106779" cy="6858000"/>
          </a:xfrm>
          <a:prstGeom prst="rect">
            <a:avLst/>
          </a:prstGeom>
        </p:spPr>
      </p:pic>
      <p:sp>
        <p:nvSpPr>
          <p:cNvPr id="8" name="내용 개체 틀 2">
            <a:extLst>
              <a:ext uri="{FF2B5EF4-FFF2-40B4-BE49-F238E27FC236}">
                <a16:creationId xmlns:a16="http://schemas.microsoft.com/office/drawing/2014/main" id="{7211B1C1-C79B-42BE-8DE5-9B380E511CEB}"/>
              </a:ext>
            </a:extLst>
          </p:cNvPr>
          <p:cNvSpPr>
            <a:spLocks noGrp="1"/>
          </p:cNvSpPr>
          <p:nvPr>
            <p:ph idx="1"/>
          </p:nvPr>
        </p:nvSpPr>
        <p:spPr>
          <a:xfrm>
            <a:off x="587943" y="1668402"/>
            <a:ext cx="4985084" cy="4584800"/>
          </a:xfrm>
        </p:spPr>
        <p:txBody>
          <a:bodyPr>
            <a:normAutofit/>
          </a:bodyPr>
          <a:lstStyle/>
          <a:p>
            <a:pPr>
              <a:buFont typeface="Wingdings" panose="05000000000000000000" pitchFamily="2" charset="2"/>
              <a:buChar char="ü"/>
            </a:pPr>
            <a:r>
              <a:rPr lang="ko-KR" altLang="en-US" sz="1600" b="1" i="0" dirty="0">
                <a:solidFill>
                  <a:srgbClr val="1D1C1D"/>
                </a:solidFill>
                <a:effectLst/>
                <a:latin typeface="+mj-lt"/>
                <a:ea typeface="Malgun Gothic Semilight" panose="020B0502040204020203" pitchFamily="50" charset="-127"/>
                <a:cs typeface="Malgun Gothic Semilight" panose="020B0502040204020203" pitchFamily="50" charset="-127"/>
              </a:rPr>
              <a:t>사고 분류 및 신호 알고리즘</a:t>
            </a:r>
            <a:endPar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0" indent="0">
              <a:buNone/>
            </a:pPr>
            <a:r>
              <a:rPr lang="ko-KR" altLang="en-US" sz="1600" i="0" dirty="0">
                <a:solidFill>
                  <a:srgbClr val="1D1C1D"/>
                </a:solidFill>
                <a:effectLst/>
                <a:latin typeface="+mj-lt"/>
                <a:ea typeface="Malgun Gothic Semilight" panose="020B0502040204020203" pitchFamily="50" charset="-127"/>
                <a:cs typeface="Malgun Gothic Semilight" panose="020B0502040204020203" pitchFamily="50" charset="-127"/>
              </a:rPr>
              <a:t>단순히 교통환경 제어 및 계측을 넘어서 사회 안전망 시스템으로 활용될 수 있음</a:t>
            </a:r>
            <a:r>
              <a:rPr lang="ko-KR" altLang="en-US" sz="1600" b="1" i="0" dirty="0">
                <a:solidFill>
                  <a:srgbClr val="1D1C1D"/>
                </a:solidFill>
                <a:effectLst/>
                <a:latin typeface="+mj-lt"/>
                <a:ea typeface="Malgun Gothic Semilight" panose="020B0502040204020203" pitchFamily="50" charset="-127"/>
                <a:cs typeface="Malgun Gothic Semilight" panose="020B0502040204020203" pitchFamily="50" charset="-127"/>
              </a:rPr>
              <a:t> </a:t>
            </a:r>
            <a:endParaRPr lang="en-US" altLang="ko-KR" sz="1600" dirty="0">
              <a:solidFill>
                <a:srgbClr val="1D1C1D"/>
              </a:solidFill>
              <a:latin typeface="+mj-lt"/>
              <a:ea typeface="Malgun Gothic Semilight" panose="020B0502040204020203" pitchFamily="50" charset="-127"/>
              <a:cs typeface="Malgun Gothic Semilight" panose="020B0502040204020203" pitchFamily="50" charset="-127"/>
            </a:endParaRPr>
          </a:p>
          <a:p>
            <a:pPr marL="0" indent="0">
              <a:buNone/>
            </a:pPr>
            <a:endParaRPr lang="en-US" altLang="ko-KR" sz="1600" b="1" dirty="0">
              <a:solidFill>
                <a:srgbClr val="1D1C1D"/>
              </a:solidFill>
              <a:latin typeface="+mj-lt"/>
              <a:ea typeface="Malgun Gothic Semilight" panose="020B0502040204020203" pitchFamily="50" charset="-127"/>
              <a:cs typeface="Malgun Gothic Semilight" panose="020B0502040204020203" pitchFamily="50" charset="-127"/>
            </a:endParaRPr>
          </a:p>
          <a:p>
            <a:pPr>
              <a:buFont typeface="Wingdings" panose="05000000000000000000" pitchFamily="2" charset="2"/>
              <a:buChar char="ü"/>
            </a:pPr>
            <a:r>
              <a:rPr lang="ko-KR" altLang="en-US" sz="1600" b="1" dirty="0">
                <a:latin typeface="+mj-lt"/>
                <a:ea typeface="Malgun Gothic Semilight" panose="020B0502040204020203" pitchFamily="50" charset="-127"/>
                <a:cs typeface="Malgun Gothic Semilight" panose="020B0502040204020203" pitchFamily="50" charset="-127"/>
              </a:rPr>
              <a:t>혼잡도 측정 정확도 향상</a:t>
            </a:r>
            <a:endParaRPr lang="en-US" altLang="ko-KR" sz="1600" b="1" dirty="0">
              <a:latin typeface="+mj-lt"/>
              <a:ea typeface="Malgun Gothic Semilight" panose="020B0502040204020203" pitchFamily="50" charset="-127"/>
              <a:cs typeface="Malgun Gothic Semilight" panose="020B0502040204020203" pitchFamily="50" charset="-127"/>
            </a:endParaRPr>
          </a:p>
          <a:p>
            <a:pPr marL="0" indent="0">
              <a:buNone/>
            </a:pP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차량 벡터화를 통해</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이동수단의 속도를 예측할 수 있으며</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흐름선으로 교통 상황을 확인할 수 있음</a:t>
            </a:r>
            <a:endPar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0" indent="0">
              <a:buNone/>
            </a:pPr>
            <a:endParaRPr lang="en-US" altLang="ko-KR" sz="2800" dirty="0">
              <a:latin typeface="+mj-lt"/>
            </a:endParaRPr>
          </a:p>
          <a:p>
            <a:pPr>
              <a:buFont typeface="Wingdings" panose="05000000000000000000" pitchFamily="2" charset="2"/>
              <a:buChar char="ü"/>
            </a:pPr>
            <a:r>
              <a:rPr lang="ko-KR" altLang="en-US" sz="1600" b="1" i="0" dirty="0">
                <a:solidFill>
                  <a:srgbClr val="1D1C1D"/>
                </a:solidFill>
                <a:effectLst/>
                <a:latin typeface="+mj-lt"/>
                <a:ea typeface="Malgun Gothic Semilight" panose="020B0502040204020203" pitchFamily="50" charset="-127"/>
                <a:cs typeface="Malgun Gothic Semilight" panose="020B0502040204020203" pitchFamily="50" charset="-127"/>
              </a:rPr>
              <a:t>교통사고 피해 최소화</a:t>
            </a:r>
            <a:endParaRPr lang="en-US" altLang="ko-KR" sz="1600" b="1" i="0" dirty="0">
              <a:solidFill>
                <a:srgbClr val="1D1C1D"/>
              </a:solidFill>
              <a:effectLst/>
              <a:latin typeface="+mj-lt"/>
              <a:ea typeface="Malgun Gothic Semilight" panose="020B0502040204020203" pitchFamily="50" charset="-127"/>
              <a:cs typeface="Malgun Gothic Semilight" panose="020B0502040204020203" pitchFamily="50" charset="-127"/>
            </a:endParaRPr>
          </a:p>
          <a:p>
            <a:pPr marL="0" indent="0">
              <a:buNone/>
            </a:pP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사고현장 이미지</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데이터 셋을 통해 사고상황에 따른 알림 기능을 안전망 시스템에 활용하여 생명</a:t>
            </a:r>
            <a:r>
              <a:rPr lang="en-US" altLang="ko-KR" sz="1600" dirty="0">
                <a:solidFill>
                  <a:srgbClr val="1D1C1D"/>
                </a:solidFill>
                <a:latin typeface="+mj-lt"/>
                <a:ea typeface="Malgun Gothic Semilight" panose="020B0502040204020203" pitchFamily="50" charset="-127"/>
                <a:cs typeface="Malgun Gothic Semilight" panose="020B0502040204020203" pitchFamily="50" charset="-127"/>
              </a:rPr>
              <a:t> </a:t>
            </a:r>
            <a:r>
              <a:rPr lang="ko-KR" altLang="en-US" sz="1600" dirty="0">
                <a:solidFill>
                  <a:srgbClr val="1D1C1D"/>
                </a:solidFill>
                <a:latin typeface="+mj-lt"/>
                <a:ea typeface="Malgun Gothic Semilight" panose="020B0502040204020203" pitchFamily="50" charset="-127"/>
                <a:cs typeface="Malgun Gothic Semilight" panose="020B0502040204020203" pitchFamily="50" charset="-127"/>
              </a:rPr>
              <a:t>또는</a:t>
            </a:r>
            <a:r>
              <a:rPr lang="en-US" altLang="ko-KR" sz="1600" b="0" i="0" dirty="0">
                <a:solidFill>
                  <a:srgbClr val="1D1C1D"/>
                </a:solidFill>
                <a:effectLst/>
                <a:latin typeface="+mj-lt"/>
                <a:ea typeface="Malgun Gothic Semilight" panose="020B0502040204020203" pitchFamily="50" charset="-127"/>
                <a:cs typeface="Malgun Gothic Semilight" panose="020B0502040204020203" pitchFamily="50" charset="-127"/>
              </a:rPr>
              <a:t> </a:t>
            </a:r>
            <a:r>
              <a:rPr lang="ko-KR" altLang="en-US" sz="1600" b="0" i="0" dirty="0">
                <a:solidFill>
                  <a:srgbClr val="1D1C1D"/>
                </a:solidFill>
                <a:effectLst/>
                <a:latin typeface="+mj-lt"/>
                <a:ea typeface="Malgun Gothic Semilight" panose="020B0502040204020203" pitchFamily="50" charset="-127"/>
                <a:cs typeface="Malgun Gothic Semilight" panose="020B0502040204020203" pitchFamily="50" charset="-127"/>
              </a:rPr>
              <a:t>화재 피해 최소화</a:t>
            </a:r>
            <a:endParaRPr lang="ko-KR" altLang="en-US" sz="1600" dirty="0">
              <a:latin typeface="+mj-lt"/>
              <a:ea typeface="Malgun Gothic Semilight" panose="020B0502040204020203" pitchFamily="50" charset="-127"/>
              <a:cs typeface="Malgun Gothic Semilight" panose="020B0502040204020203" pitchFamily="50" charset="-127"/>
            </a:endParaRPr>
          </a:p>
          <a:p>
            <a:endParaRPr lang="en-US" altLang="ko-KR" sz="2800" b="1" dirty="0">
              <a:solidFill>
                <a:srgbClr val="1D1C1D"/>
              </a:solidFill>
              <a:latin typeface="+mj-lt"/>
            </a:endParaRPr>
          </a:p>
        </p:txBody>
      </p:sp>
    </p:spTree>
    <p:extLst>
      <p:ext uri="{BB962C8B-B14F-4D97-AF65-F5344CB8AC3E}">
        <p14:creationId xmlns:p14="http://schemas.microsoft.com/office/powerpoint/2010/main" val="156939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769441"/>
          </a:xfrm>
          <a:prstGeom prst="rect">
            <a:avLst/>
          </a:prstGeom>
          <a:noFill/>
        </p:spPr>
        <p:txBody>
          <a:bodyPr wrap="square" rtlCol="0" anchor="t">
            <a:spAutoFit/>
          </a:bodyPr>
          <a:lstStyle/>
          <a:p>
            <a:pPr algn="ctr"/>
            <a:r>
              <a:rPr lang="en-US" altLang="ko-KR" sz="4400" kern="0" spc="667" dirty="0">
                <a:latin typeface="S-Core Dream 7 ExtraBold" panose="020B0803030302020204" pitchFamily="34" charset="-127"/>
                <a:ea typeface="S-Core Dream 7 ExtraBold" panose="020B0803030302020204" pitchFamily="34" charset="-127"/>
              </a:rPr>
              <a:t>1. </a:t>
            </a:r>
            <a:r>
              <a:rPr lang="ko-KR" altLang="en-US" sz="4400" kern="0" spc="667" dirty="0">
                <a:latin typeface="S-Core Dream 7 ExtraBold" panose="020B0803030302020204" pitchFamily="34" charset="-127"/>
                <a:ea typeface="S-Core Dream 7 ExtraBold" panose="020B0803030302020204" pitchFamily="34" charset="-127"/>
              </a:rPr>
              <a:t>주제선정</a:t>
            </a:r>
            <a:endParaRPr lang="en-US" sz="2800" dirty="0">
              <a:latin typeface="S-Core Dream 7 ExtraBold" panose="020B0803030302020204" pitchFamily="34" charset="-127"/>
              <a:ea typeface="S-Core Dream 7 ExtraBold" panose="020B0803030302020204" pitchFamily="34" charset="-127"/>
            </a:endParaRPr>
          </a:p>
        </p:txBody>
      </p:sp>
      <p:sp>
        <p:nvSpPr>
          <p:cNvPr id="11" name="Object 3">
            <a:extLst>
              <a:ext uri="{FF2B5EF4-FFF2-40B4-BE49-F238E27FC236}">
                <a16:creationId xmlns:a16="http://schemas.microsoft.com/office/drawing/2014/main" id="{B4334169-9F96-4733-A39F-736950B09523}"/>
              </a:ext>
            </a:extLst>
          </p:cNvPr>
          <p:cNvSpPr txBox="1"/>
          <p:nvPr/>
        </p:nvSpPr>
        <p:spPr>
          <a:xfrm>
            <a:off x="1318661" y="3231622"/>
            <a:ext cx="4167739" cy="1615827"/>
          </a:xfrm>
          <a:prstGeom prst="rect">
            <a:avLst/>
          </a:prstGeom>
          <a:noFill/>
        </p:spPr>
        <p:txBody>
          <a:bodyPr wrap="square" rtlCol="0" anchor="t">
            <a:spAutoFit/>
          </a:bodyPr>
          <a:lstStyle/>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cs typeface="S-Core Dream 4 Regular" pitchFamily="34" charset="0"/>
              </a:rPr>
              <a:t>주제선정동기</a:t>
            </a: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lnSpc>
                <a:spcPct val="150000"/>
              </a:lnSpc>
              <a:buAutoNum type="alphaLcPeriod"/>
            </a:pPr>
            <a:r>
              <a:rPr lang="ko-KR" altLang="en-US" kern="0" spc="400" dirty="0">
                <a:latin typeface="S-Core Dream 4 Regular" panose="020B0503030302020204" pitchFamily="34" charset="-127"/>
                <a:ea typeface="S-Core Dream 4 Regular" panose="020B0503030302020204" pitchFamily="34" charset="-127"/>
              </a:rPr>
              <a:t>프로젝트목표</a:t>
            </a:r>
            <a:endParaRPr lang="en-US" altLang="ko-KR" dirty="0">
              <a:latin typeface="S-Core Dream 4 Regular" panose="020B0503030302020204" pitchFamily="34" charset="-127"/>
              <a:ea typeface="S-Core Dream 4 Regular" panose="020B0503030302020204" pitchFamily="34" charset="-127"/>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3204474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42F1E635-2A81-4017-B86F-A8AD8475CC0B}"/>
              </a:ext>
            </a:extLst>
          </p:cNvPr>
          <p:cNvSpPr/>
          <p:nvPr/>
        </p:nvSpPr>
        <p:spPr>
          <a:xfrm>
            <a:off x="-4" y="0"/>
            <a:ext cx="4197431" cy="6858000"/>
          </a:xfrm>
          <a:prstGeom prst="rect">
            <a:avLst/>
          </a:prstGeom>
          <a:solidFill>
            <a:srgbClr val="E0E4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descr="사람, 군중, 사진, 사람들이(가) 표시된 사진&#10;&#10;자동 생성된 설명">
            <a:extLst>
              <a:ext uri="{FF2B5EF4-FFF2-40B4-BE49-F238E27FC236}">
                <a16:creationId xmlns:a16="http://schemas.microsoft.com/office/drawing/2014/main" id="{D0A4BB78-2631-4D03-8848-C1AE2BE90827}"/>
              </a:ext>
            </a:extLst>
          </p:cNvPr>
          <p:cNvPicPr>
            <a:picLocks noChangeAspect="1"/>
          </p:cNvPicPr>
          <p:nvPr/>
        </p:nvPicPr>
        <p:blipFill rotWithShape="1">
          <a:blip r:embed="rId2">
            <a:extLst>
              <a:ext uri="{28A0092B-C50C-407E-A947-70E740481C1C}">
                <a14:useLocalDpi xmlns:a14="http://schemas.microsoft.com/office/drawing/2010/main" val="0"/>
              </a:ext>
            </a:extLst>
          </a:blip>
          <a:srcRect t="492" r="23382" b="544"/>
          <a:stretch/>
        </p:blipFill>
        <p:spPr>
          <a:xfrm>
            <a:off x="4537048" y="10"/>
            <a:ext cx="7654951" cy="6857990"/>
          </a:xfrm>
          <a:prstGeom prst="rect">
            <a:avLst/>
          </a:prstGeom>
        </p:spPr>
      </p:pic>
      <p:sp>
        <p:nvSpPr>
          <p:cNvPr id="10" name="직사각형 9">
            <a:extLst>
              <a:ext uri="{FF2B5EF4-FFF2-40B4-BE49-F238E27FC236}">
                <a16:creationId xmlns:a16="http://schemas.microsoft.com/office/drawing/2014/main" id="{5865F571-F01B-4C43-B0A1-5B9C3395BBD1}"/>
              </a:ext>
            </a:extLst>
          </p:cNvPr>
          <p:cNvSpPr/>
          <p:nvPr/>
        </p:nvSpPr>
        <p:spPr>
          <a:xfrm rot="5400000">
            <a:off x="2666997" y="-2654969"/>
            <a:ext cx="6858001" cy="12192003"/>
          </a:xfrm>
          <a:prstGeom prst="rect">
            <a:avLst/>
          </a:prstGeom>
          <a:gradFill flip="none" rotWithShape="1">
            <a:gsLst>
              <a:gs pos="81000">
                <a:srgbClr val="E0E4EC">
                  <a:alpha val="40000"/>
                </a:srgbClr>
              </a:gs>
              <a:gs pos="60000">
                <a:schemeClr val="accent3">
                  <a:lumMod val="0"/>
                  <a:lumOff val="100000"/>
                  <a:alpha val="57000"/>
                </a:schemeClr>
              </a:gs>
              <a:gs pos="0">
                <a:schemeClr val="accent3">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7DE681E6-47F8-41FB-B409-03B9B17808FB}"/>
              </a:ext>
            </a:extLst>
          </p:cNvPr>
          <p:cNvSpPr txBox="1"/>
          <p:nvPr/>
        </p:nvSpPr>
        <p:spPr>
          <a:xfrm>
            <a:off x="400980" y="1133605"/>
            <a:ext cx="4023360" cy="1003749"/>
          </a:xfrm>
          <a:prstGeom prst="rect">
            <a:avLst/>
          </a:prstGeom>
        </p:spPr>
        <p:txBody>
          <a:bodyPr vert="horz" lIns="91440" tIns="45720" rIns="91440" bIns="45720" rtlCol="0" anchor="b">
            <a:normAutofit fontScale="92500" lnSpcReduction="20000"/>
          </a:bodyPr>
          <a:lstStyle/>
          <a:p>
            <a:pPr marL="0" marR="0" lvl="0" indent="0" fontAlgn="auto" latinLnBrk="0">
              <a:lnSpc>
                <a:spcPct val="90000"/>
              </a:lnSpc>
              <a:spcBef>
                <a:spcPct val="0"/>
              </a:spcBef>
              <a:spcAft>
                <a:spcPts val="600"/>
              </a:spcAft>
              <a:buClrTx/>
              <a:buSzTx/>
              <a:tabLst/>
              <a:defRPr/>
            </a:pPr>
            <a:r>
              <a:rPr kumimoji="0" lang="en-US" altLang="ko-KR" sz="4100" b="0" i="0" u="none" strike="noStrike" cap="none" spc="0" normalizeH="0" baseline="0" noProof="0" dirty="0">
                <a:ln>
                  <a:noFill/>
                </a:ln>
                <a:effectLst/>
                <a:uLnTx/>
                <a:uFillTx/>
                <a:latin typeface="+mj-lt"/>
                <a:ea typeface="+mj-ea"/>
                <a:cs typeface="+mj-cs"/>
              </a:rPr>
              <a:t>Thank you</a:t>
            </a:r>
          </a:p>
          <a:p>
            <a:pPr marL="0" marR="0" lvl="0" indent="0" fontAlgn="auto" latinLnBrk="0">
              <a:lnSpc>
                <a:spcPct val="90000"/>
              </a:lnSpc>
              <a:spcBef>
                <a:spcPct val="0"/>
              </a:spcBef>
              <a:spcAft>
                <a:spcPts val="600"/>
              </a:spcAft>
              <a:buClrTx/>
              <a:buSzTx/>
              <a:tabLst/>
              <a:defRPr/>
            </a:pPr>
            <a:r>
              <a:rPr kumimoji="0" lang="en-US" altLang="ko-KR" sz="4100" b="0" i="0" u="none" strike="noStrike" cap="none" spc="0" normalizeH="0" baseline="0" noProof="0" dirty="0">
                <a:ln>
                  <a:noFill/>
                </a:ln>
                <a:effectLst/>
                <a:uLnTx/>
                <a:uFillTx/>
                <a:latin typeface="+mj-lt"/>
                <a:ea typeface="+mj-ea"/>
                <a:cs typeface="+mj-cs"/>
              </a:rPr>
              <a:t> </a:t>
            </a:r>
          </a:p>
        </p:txBody>
      </p:sp>
      <p:sp>
        <p:nvSpPr>
          <p:cNvPr id="7" name="직사각형 6">
            <a:extLst>
              <a:ext uri="{FF2B5EF4-FFF2-40B4-BE49-F238E27FC236}">
                <a16:creationId xmlns:a16="http://schemas.microsoft.com/office/drawing/2014/main" id="{EACDC8C8-BF9D-47EB-9BCB-AFBB1F9CDE0C}"/>
              </a:ext>
            </a:extLst>
          </p:cNvPr>
          <p:cNvSpPr/>
          <p:nvPr/>
        </p:nvSpPr>
        <p:spPr>
          <a:xfrm>
            <a:off x="400980" y="577558"/>
            <a:ext cx="704088" cy="14630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a:extLst>
              <a:ext uri="{FF2B5EF4-FFF2-40B4-BE49-F238E27FC236}">
                <a16:creationId xmlns:a16="http://schemas.microsoft.com/office/drawing/2014/main" id="{3D230906-66A2-4F78-80B9-5F7DAE70431A}"/>
              </a:ext>
            </a:extLst>
          </p:cNvPr>
          <p:cNvCxnSpPr/>
          <p:nvPr/>
        </p:nvCxnSpPr>
        <p:spPr>
          <a:xfrm flipV="1">
            <a:off x="400980" y="1785155"/>
            <a:ext cx="3980688" cy="18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4F118355-5465-4921-BF9F-9EF470457ECC}"/>
              </a:ext>
            </a:extLst>
          </p:cNvPr>
          <p:cNvSpPr/>
          <p:nvPr/>
        </p:nvSpPr>
        <p:spPr>
          <a:xfrm>
            <a:off x="339617" y="1926398"/>
            <a:ext cx="6696449" cy="4708981"/>
          </a:xfrm>
          <a:prstGeom prst="rect">
            <a:avLst/>
          </a:prstGeom>
        </p:spPr>
        <p:txBody>
          <a:bodyPr wrap="square">
            <a:spAutoFit/>
          </a:bodyPr>
          <a:lstStyle/>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&lt;</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참고논문 및 참고사이트</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&gt;</a:t>
            </a: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[1]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3"/>
              </a:rPr>
              <a:t>https://www.joongang.co.kr/article/23238183#home</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[2]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4"/>
              </a:rPr>
              <a:t>https://www.newspim.com/news/view/20211217000692</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[3]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5"/>
              </a:rPr>
              <a:t>https://digitalcommons.unl.edu/cgi/viewcontent.cgi?article=9123&amp;context=libphilprac</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[4]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Zhengxia</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Zou,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Zhenwei</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Shi, Member, IEEE,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Yuhong</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Guo, and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Jieping</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Ye, Senior Member, IEEE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Object Detection in 20 Years: A Survey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2019</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p.2</a:t>
            </a: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[5] Joseph Redmon, Ali Farhadi,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YOLO9000: Better, Faster, Stronger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2016</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p.4</a:t>
            </a: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[6] Liu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Liu</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Rujing</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Wang,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Chengjun</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Xie</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Rui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Li,Fangyuan</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Wang, Man Zhou, Yue Teng,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ORIGINAL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ARTICLELearning</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region-guided scale-aware feature selection for </a:t>
            </a:r>
            <a:r>
              <a:rPr lang="en-US" altLang="ko-KR" sz="1200" dirty="0" err="1">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objectdetection</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2021</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[7]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6"/>
              </a:rPr>
              <a:t>https://stackoverflow.com/questions/43430056/what-is-the-purpose-of-the-roi-layer-in-a-fast-r-cnn</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[8] Joseph Redmon Ali Farhadi ,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YOLOv3: An Incremental Improvement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2018</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p1</a:t>
            </a: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[9]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7"/>
              </a:rPr>
              <a:t>https://www.koreascience.or.kr/article/JAKO201909358629535.pdf</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[10]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8"/>
              </a:rPr>
              <a:t>https://medium.com/machine-learning-world/tutorial-making-road-traffic-counting-app-based-on-computer-vision-and-opencv-166937911660</a:t>
            </a:r>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endPar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[11] Joseph Redmon Ali Farhadi ,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YOLOv3: An Incremental Improvement </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2018</a:t>
            </a:r>
            <a:r>
              <a:rPr lang="ko-KR" altLang="en-US"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년</a:t>
            </a:r>
            <a:r>
              <a:rPr lang="en-US" altLang="ko-KR" sz="12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p1</a:t>
            </a:r>
          </a:p>
        </p:txBody>
      </p:sp>
      <p:sp>
        <p:nvSpPr>
          <p:cNvPr id="5" name="직사각형 4">
            <a:extLst>
              <a:ext uri="{FF2B5EF4-FFF2-40B4-BE49-F238E27FC236}">
                <a16:creationId xmlns:a16="http://schemas.microsoft.com/office/drawing/2014/main" id="{7215C5A4-B2E4-4CAB-9D0C-590A85DA1204}"/>
              </a:ext>
            </a:extLst>
          </p:cNvPr>
          <p:cNvSpPr/>
          <p:nvPr/>
        </p:nvSpPr>
        <p:spPr>
          <a:xfrm>
            <a:off x="7765552" y="6580991"/>
            <a:ext cx="4782584" cy="276999"/>
          </a:xfrm>
          <a:prstGeom prst="rect">
            <a:avLst/>
          </a:prstGeom>
        </p:spPr>
        <p:txBody>
          <a:bodyPr wrap="square">
            <a:spAutoFit/>
          </a:bodyPr>
          <a:lstStyle/>
          <a:p>
            <a:pPr lvl="0"/>
            <a:r>
              <a:rPr kumimoji="0" lang="ko-KR" altLang="en-US" sz="1200" b="0" i="0" u="none" strike="noStrike" kern="1200" cap="none" spc="0" normalizeH="0" baseline="0" noProof="0" dirty="0">
                <a:ln>
                  <a:solidFill>
                    <a:prstClr val="black">
                      <a:alpha val="30000"/>
                    </a:prstClr>
                  </a:solidFill>
                </a:ln>
                <a:solidFill>
                  <a:prstClr val="black"/>
                </a:solidFill>
                <a:effectLst/>
                <a:uLnTx/>
                <a:uFillTx/>
                <a:latin typeface="맑은 고딕" panose="020F0502020204030204"/>
                <a:ea typeface="KoPub돋움체 Light" panose="02020603020101020101" pitchFamily="18" charset="-127"/>
                <a:cs typeface="+mn-cs"/>
              </a:rPr>
              <a:t>이미지 출처</a:t>
            </a:r>
            <a:r>
              <a:rPr kumimoji="0" lang="en-US" altLang="ko-KR" sz="1200" b="0" i="0" u="none" strike="noStrike" kern="1200" cap="none" spc="0" normalizeH="0" baseline="0" noProof="0" dirty="0">
                <a:ln>
                  <a:solidFill>
                    <a:prstClr val="black">
                      <a:alpha val="30000"/>
                    </a:prstClr>
                  </a:solidFill>
                </a:ln>
                <a:solidFill>
                  <a:prstClr val="black"/>
                </a:solidFill>
                <a:effectLst/>
                <a:uLnTx/>
                <a:uFillTx/>
                <a:latin typeface="맑은 고딕" panose="020F0502020204030204"/>
                <a:ea typeface="KoPub돋움체 Light" panose="02020603020101020101" pitchFamily="18" charset="-127"/>
                <a:cs typeface="+mn-cs"/>
              </a:rPr>
              <a:t>: </a:t>
            </a:r>
            <a:r>
              <a:rPr lang="en-US" altLang="ko-KR" sz="1200" dirty="0">
                <a:ln>
                  <a:solidFill>
                    <a:prstClr val="black">
                      <a:alpha val="30000"/>
                    </a:prstClr>
                  </a:solidFill>
                </a:ln>
                <a:solidFill>
                  <a:prstClr val="black"/>
                </a:solidFill>
                <a:ea typeface="KoPub돋움체 Light" panose="02020603020101020101" pitchFamily="18" charset="-127"/>
                <a:hlinkClick r:id="rId9"/>
              </a:rPr>
              <a:t>https://images.app.goo.gl/VAcmS3CdoNFCXvcH7</a:t>
            </a:r>
            <a:r>
              <a:rPr lang="en-US" altLang="ko-KR" sz="1200" dirty="0">
                <a:ln>
                  <a:solidFill>
                    <a:prstClr val="black">
                      <a:alpha val="30000"/>
                    </a:prstClr>
                  </a:solidFill>
                </a:ln>
                <a:solidFill>
                  <a:prstClr val="black"/>
                </a:solidFill>
                <a:ea typeface="KoPub돋움체 Light" panose="02020603020101020101" pitchFamily="18" charset="-127"/>
              </a:rPr>
              <a:t> </a:t>
            </a:r>
          </a:p>
        </p:txBody>
      </p:sp>
    </p:spTree>
    <p:extLst>
      <p:ext uri="{BB962C8B-B14F-4D97-AF65-F5344CB8AC3E}">
        <p14:creationId xmlns:p14="http://schemas.microsoft.com/office/powerpoint/2010/main" val="743205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DD3F461-8B0E-4FD1-A1FF-4D6FB741079D}"/>
              </a:ext>
            </a:extLst>
          </p:cNvPr>
          <p:cNvSpPr/>
          <p:nvPr/>
        </p:nvSpPr>
        <p:spPr>
          <a:xfrm>
            <a:off x="6102866" y="0"/>
            <a:ext cx="6089134" cy="6858000"/>
          </a:xfrm>
          <a:prstGeom prst="rect">
            <a:avLst/>
          </a:prstGeom>
          <a:solidFill>
            <a:srgbClr val="BFC7D7">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Object 2">
            <a:extLst>
              <a:ext uri="{FF2B5EF4-FFF2-40B4-BE49-F238E27FC236}">
                <a16:creationId xmlns:a16="http://schemas.microsoft.com/office/drawing/2014/main" id="{E84F427F-7CD9-44CE-8861-6AB394CD0389}"/>
              </a:ext>
            </a:extLst>
          </p:cNvPr>
          <p:cNvSpPr txBox="1"/>
          <p:nvPr/>
        </p:nvSpPr>
        <p:spPr>
          <a:xfrm>
            <a:off x="0" y="68764"/>
            <a:ext cx="6096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1. </a:t>
            </a:r>
            <a:r>
              <a:rPr lang="ko-KR" altLang="en-US" sz="2000" kern="0" spc="667" dirty="0">
                <a:latin typeface="S-Core Dream 7 ExtraBold" panose="020B0803030302020204" pitchFamily="34" charset="-127"/>
                <a:ea typeface="S-Core Dream 7 ExtraBold" panose="020B0803030302020204" pitchFamily="34" charset="-127"/>
              </a:rPr>
              <a:t>주제선정</a:t>
            </a:r>
            <a:endParaRPr lang="en-US" sz="1200" dirty="0">
              <a:latin typeface="S-Core Dream 7 ExtraBold" panose="020B0803030302020204" pitchFamily="34" charset="-127"/>
              <a:ea typeface="S-Core Dream 7 ExtraBold" panose="020B0803030302020204" pitchFamily="34" charset="-127"/>
            </a:endParaRPr>
          </a:p>
        </p:txBody>
      </p:sp>
      <p:cxnSp>
        <p:nvCxnSpPr>
          <p:cNvPr id="5" name="직선 연결선 4">
            <a:extLst>
              <a:ext uri="{FF2B5EF4-FFF2-40B4-BE49-F238E27FC236}">
                <a16:creationId xmlns:a16="http://schemas.microsoft.com/office/drawing/2014/main" id="{4C2D21DD-D08E-4940-98C7-DA1B4262D09B}"/>
              </a:ext>
            </a:extLst>
          </p:cNvPr>
          <p:cNvCxnSpPr/>
          <p:nvPr/>
        </p:nvCxnSpPr>
        <p:spPr>
          <a:xfrm>
            <a:off x="6096000" y="0"/>
            <a:ext cx="0" cy="68580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 name="Object 3">
            <a:extLst>
              <a:ext uri="{FF2B5EF4-FFF2-40B4-BE49-F238E27FC236}">
                <a16:creationId xmlns:a16="http://schemas.microsoft.com/office/drawing/2014/main" id="{B09A6F77-EF17-41F8-8F60-210A2759BAA1}"/>
              </a:ext>
            </a:extLst>
          </p:cNvPr>
          <p:cNvSpPr txBox="1"/>
          <p:nvPr/>
        </p:nvSpPr>
        <p:spPr>
          <a:xfrm>
            <a:off x="-37715" y="489422"/>
            <a:ext cx="6171429"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cs typeface="S-Core Dream 4 Regular" pitchFamily="34" charset="0"/>
              </a:rPr>
              <a:t>a. </a:t>
            </a:r>
            <a:r>
              <a:rPr lang="ko-KR" altLang="en-US" sz="1200" kern="0" spc="400" dirty="0">
                <a:latin typeface="S-Core Dream 4 Regular" panose="020B0503030302020204" pitchFamily="34" charset="-127"/>
                <a:ea typeface="S-Core Dream 4 Regular" panose="020B0503030302020204" pitchFamily="34" charset="-127"/>
                <a:cs typeface="S-Core Dream 4 Regular" pitchFamily="34" charset="0"/>
              </a:rPr>
              <a:t>주제선정 동기</a:t>
            </a:r>
            <a:endParaRPr lang="en-US" sz="1200" dirty="0">
              <a:latin typeface="S-Core Dream 4 Regular" panose="020B0503030302020204" pitchFamily="34" charset="-127"/>
              <a:ea typeface="S-Core Dream 4 Regular" panose="020B0503030302020204" pitchFamily="34" charset="-127"/>
            </a:endParaRPr>
          </a:p>
        </p:txBody>
      </p:sp>
      <p:sp>
        <p:nvSpPr>
          <p:cNvPr id="9" name="Object 5">
            <a:extLst>
              <a:ext uri="{FF2B5EF4-FFF2-40B4-BE49-F238E27FC236}">
                <a16:creationId xmlns:a16="http://schemas.microsoft.com/office/drawing/2014/main" id="{12C16A4C-4FCE-48F9-8628-2F5638F7703D}"/>
              </a:ext>
            </a:extLst>
          </p:cNvPr>
          <p:cNvSpPr txBox="1"/>
          <p:nvPr/>
        </p:nvSpPr>
        <p:spPr>
          <a:xfrm>
            <a:off x="8049947" y="6220985"/>
            <a:ext cx="4157477" cy="769441"/>
          </a:xfrm>
          <a:prstGeom prst="rect">
            <a:avLst/>
          </a:prstGeom>
          <a:noFill/>
        </p:spPr>
        <p:txBody>
          <a:bodyPr wrap="square" rtlCol="0" anchor="t">
            <a:spAutoFit/>
          </a:bodyPr>
          <a:lstStyle/>
          <a:p>
            <a:pPr algn="r"/>
            <a:r>
              <a:rPr lang="ko-KR" altLang="en-US"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사진 출처</a:t>
            </a:r>
            <a:r>
              <a:rPr lang="en-US" altLang="ko-KR"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endParaRPr lang="en-US"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pPr algn="r"/>
            <a:r>
              <a:rPr lang="en-US"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2"/>
              </a:rPr>
              <a:t>https://www.joongang.co.kr/article/23238183#home</a:t>
            </a:r>
            <a:endParaRPr lang="en-US"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pPr algn="r"/>
            <a:r>
              <a:rPr lang="en-US"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hlinkClick r:id="rId3"/>
              </a:rPr>
              <a:t>https://www.newspim.com/news/view/20211217000692</a:t>
            </a:r>
            <a:endParaRPr lang="en-US" sz="1100" kern="0" spc="-67"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a:p>
            <a:pPr algn="r"/>
            <a:endParaRPr lang="en-US" sz="1100" dirty="0">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10" name="Object 2">
            <a:extLst>
              <a:ext uri="{FF2B5EF4-FFF2-40B4-BE49-F238E27FC236}">
                <a16:creationId xmlns:a16="http://schemas.microsoft.com/office/drawing/2014/main" id="{C8871100-9320-417E-9CF1-08FE0FA625D2}"/>
              </a:ext>
            </a:extLst>
          </p:cNvPr>
          <p:cNvSpPr txBox="1"/>
          <p:nvPr/>
        </p:nvSpPr>
        <p:spPr>
          <a:xfrm>
            <a:off x="6111424" y="67052"/>
            <a:ext cx="6096000"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1. </a:t>
            </a:r>
            <a:r>
              <a:rPr lang="ko-KR" altLang="en-US" sz="2000" kern="0" spc="667" dirty="0">
                <a:latin typeface="S-Core Dream 7 ExtraBold" panose="020B0803030302020204" pitchFamily="34" charset="-127"/>
                <a:ea typeface="S-Core Dream 7 ExtraBold" panose="020B0803030302020204" pitchFamily="34" charset="-127"/>
              </a:rPr>
              <a:t>주제선정</a:t>
            </a:r>
            <a:endParaRPr lang="en-US" sz="1200" dirty="0">
              <a:latin typeface="S-Core Dream 7 ExtraBold" panose="020B0803030302020204" pitchFamily="34" charset="-127"/>
              <a:ea typeface="S-Core Dream 7 ExtraBold" panose="020B0803030302020204" pitchFamily="34" charset="-127"/>
            </a:endParaRPr>
          </a:p>
        </p:txBody>
      </p:sp>
      <p:sp>
        <p:nvSpPr>
          <p:cNvPr id="11" name="Object 3">
            <a:extLst>
              <a:ext uri="{FF2B5EF4-FFF2-40B4-BE49-F238E27FC236}">
                <a16:creationId xmlns:a16="http://schemas.microsoft.com/office/drawing/2014/main" id="{FD8DCEB9-DB80-4C28-8BCC-6CB0DDA7914B}"/>
              </a:ext>
            </a:extLst>
          </p:cNvPr>
          <p:cNvSpPr txBox="1"/>
          <p:nvPr/>
        </p:nvSpPr>
        <p:spPr>
          <a:xfrm>
            <a:off x="6073709" y="487710"/>
            <a:ext cx="6171429"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cs typeface="S-Core Dream 4 Regular" pitchFamily="34" charset="0"/>
              </a:rPr>
              <a:t>b. </a:t>
            </a:r>
            <a:r>
              <a:rPr lang="ko-KR" altLang="en-US" sz="1200" kern="0" spc="400" dirty="0">
                <a:latin typeface="S-Core Dream 4 Regular" panose="020B0503030302020204" pitchFamily="34" charset="-127"/>
                <a:ea typeface="S-Core Dream 4 Regular" panose="020B0503030302020204" pitchFamily="34" charset="-127"/>
                <a:cs typeface="S-Core Dream 4 Regular" pitchFamily="34" charset="0"/>
              </a:rPr>
              <a:t>프로젝트 목표</a:t>
            </a:r>
            <a:endParaRPr lang="en-US" sz="1200" dirty="0">
              <a:latin typeface="S-Core Dream 4 Regular" panose="020B0503030302020204" pitchFamily="34" charset="-127"/>
              <a:ea typeface="S-Core Dream 4 Regular" panose="020B0503030302020204" pitchFamily="34" charset="-127"/>
            </a:endParaRPr>
          </a:p>
        </p:txBody>
      </p:sp>
      <p:pic>
        <p:nvPicPr>
          <p:cNvPr id="12" name="그림 11">
            <a:extLst>
              <a:ext uri="{FF2B5EF4-FFF2-40B4-BE49-F238E27FC236}">
                <a16:creationId xmlns:a16="http://schemas.microsoft.com/office/drawing/2014/main" id="{081A0488-F20B-41DE-BB7F-F4948FFBE023}"/>
              </a:ext>
            </a:extLst>
          </p:cNvPr>
          <p:cNvPicPr>
            <a:picLocks noChangeAspect="1"/>
          </p:cNvPicPr>
          <p:nvPr/>
        </p:nvPicPr>
        <p:blipFill>
          <a:blip r:embed="rId4"/>
          <a:stretch>
            <a:fillRect/>
          </a:stretch>
        </p:blipFill>
        <p:spPr>
          <a:xfrm>
            <a:off x="120528" y="907284"/>
            <a:ext cx="3928937" cy="2521716"/>
          </a:xfrm>
          <a:prstGeom prst="rect">
            <a:avLst/>
          </a:prstGeom>
          <a:ln>
            <a:solidFill>
              <a:schemeClr val="tx1"/>
            </a:solidFill>
          </a:ln>
        </p:spPr>
      </p:pic>
      <p:pic>
        <p:nvPicPr>
          <p:cNvPr id="14" name="그림 13">
            <a:extLst>
              <a:ext uri="{FF2B5EF4-FFF2-40B4-BE49-F238E27FC236}">
                <a16:creationId xmlns:a16="http://schemas.microsoft.com/office/drawing/2014/main" id="{448747E2-CC48-4A6F-B810-BD0AFA522449}"/>
              </a:ext>
            </a:extLst>
          </p:cNvPr>
          <p:cNvPicPr>
            <a:picLocks noChangeAspect="1"/>
          </p:cNvPicPr>
          <p:nvPr/>
        </p:nvPicPr>
        <p:blipFill>
          <a:blip r:embed="rId5"/>
          <a:stretch>
            <a:fillRect/>
          </a:stretch>
        </p:blipFill>
        <p:spPr>
          <a:xfrm>
            <a:off x="2059434" y="1756233"/>
            <a:ext cx="3928937" cy="2341179"/>
          </a:xfrm>
          <a:prstGeom prst="rect">
            <a:avLst/>
          </a:prstGeom>
          <a:ln>
            <a:solidFill>
              <a:schemeClr val="tx1"/>
            </a:solidFill>
          </a:ln>
        </p:spPr>
      </p:pic>
      <p:sp>
        <p:nvSpPr>
          <p:cNvPr id="16" name="TextBox 15">
            <a:extLst>
              <a:ext uri="{FF2B5EF4-FFF2-40B4-BE49-F238E27FC236}">
                <a16:creationId xmlns:a16="http://schemas.microsoft.com/office/drawing/2014/main" id="{54D652B6-C1FB-4562-BF7A-518DEB3C18ED}"/>
              </a:ext>
            </a:extLst>
          </p:cNvPr>
          <p:cNvSpPr txBox="1"/>
          <p:nvPr/>
        </p:nvSpPr>
        <p:spPr>
          <a:xfrm>
            <a:off x="69531" y="3464269"/>
            <a:ext cx="6134100" cy="430887"/>
          </a:xfrm>
          <a:prstGeom prst="rect">
            <a:avLst/>
          </a:prstGeom>
          <a:noFill/>
        </p:spPr>
        <p:txBody>
          <a:bodyPr wrap="square">
            <a:spAutoFit/>
          </a:bodyPr>
          <a:lstStyle/>
          <a:p>
            <a:r>
              <a:rPr lang="en-US" altLang="ko-KR" sz="1100" b="0" i="0" dirty="0">
                <a:solidFill>
                  <a:schemeClr val="tx1">
                    <a:lumMod val="85000"/>
                    <a:lumOff val="15000"/>
                  </a:schemeClr>
                </a:solidFill>
                <a:effectLst/>
                <a:latin typeface="+mj-lt"/>
              </a:rPr>
              <a:t>&lt;</a:t>
            </a:r>
            <a:r>
              <a:rPr lang="ko-KR" altLang="en-US" sz="1100" b="0" i="0" dirty="0">
                <a:solidFill>
                  <a:schemeClr val="tx1">
                    <a:lumMod val="85000"/>
                    <a:lumOff val="15000"/>
                  </a:schemeClr>
                </a:solidFill>
                <a:effectLst/>
                <a:latin typeface="+mj-lt"/>
              </a:rPr>
              <a:t>사진</a:t>
            </a:r>
            <a:r>
              <a:rPr lang="en-US" altLang="ko-KR" sz="1100" b="0" i="0" dirty="0">
                <a:solidFill>
                  <a:schemeClr val="tx1">
                    <a:lumMod val="85000"/>
                    <a:lumOff val="15000"/>
                  </a:schemeClr>
                </a:solidFill>
                <a:effectLst/>
                <a:latin typeface="+mj-lt"/>
              </a:rPr>
              <a:t>1&gt; </a:t>
            </a:r>
            <a:r>
              <a:rPr lang="ko-KR" altLang="en-US" sz="1100" b="0" i="0" dirty="0">
                <a:solidFill>
                  <a:schemeClr val="tx1">
                    <a:lumMod val="85000"/>
                    <a:lumOff val="15000"/>
                  </a:schemeClr>
                </a:solidFill>
                <a:effectLst/>
                <a:latin typeface="+mj-lt"/>
              </a:rPr>
              <a:t>교차로 딥러닝 분석 </a:t>
            </a:r>
            <a:endParaRPr lang="en-US" altLang="ko-KR" sz="1100" b="0" i="0" dirty="0">
              <a:solidFill>
                <a:schemeClr val="tx1">
                  <a:lumMod val="85000"/>
                  <a:lumOff val="15000"/>
                </a:schemeClr>
              </a:solidFill>
              <a:effectLst/>
              <a:latin typeface="+mj-lt"/>
            </a:endParaRPr>
          </a:p>
          <a:p>
            <a:r>
              <a:rPr lang="ko-KR" altLang="en-US" sz="1100" b="0" i="0" dirty="0">
                <a:solidFill>
                  <a:schemeClr val="tx1">
                    <a:lumMod val="85000"/>
                    <a:lumOff val="15000"/>
                  </a:schemeClr>
                </a:solidFill>
                <a:effectLst/>
                <a:latin typeface="+mj-lt"/>
              </a:rPr>
              <a:t>이미지</a:t>
            </a:r>
            <a:r>
              <a:rPr lang="en-US" altLang="ko-KR" sz="1100" b="0" i="0" dirty="0">
                <a:solidFill>
                  <a:schemeClr val="tx1">
                    <a:lumMod val="85000"/>
                    <a:lumOff val="15000"/>
                  </a:schemeClr>
                </a:solidFill>
                <a:effectLst/>
                <a:latin typeface="+mj-lt"/>
              </a:rPr>
              <a:t>. [</a:t>
            </a:r>
            <a:r>
              <a:rPr lang="ko-KR" altLang="en-US" sz="1100" b="0" i="0" dirty="0">
                <a:solidFill>
                  <a:schemeClr val="tx1">
                    <a:lumMod val="85000"/>
                    <a:lumOff val="15000"/>
                  </a:schemeClr>
                </a:solidFill>
                <a:effectLst/>
                <a:latin typeface="+mj-lt"/>
              </a:rPr>
              <a:t>자료제공</a:t>
            </a:r>
            <a:r>
              <a:rPr lang="en-US" altLang="ko-KR" sz="1100" b="0" i="0" dirty="0">
                <a:solidFill>
                  <a:schemeClr val="tx1">
                    <a:lumMod val="85000"/>
                    <a:lumOff val="15000"/>
                  </a:schemeClr>
                </a:solidFill>
                <a:effectLst/>
                <a:latin typeface="+mj-lt"/>
              </a:rPr>
              <a:t>=</a:t>
            </a:r>
            <a:r>
              <a:rPr lang="ko-KR" altLang="en-US" sz="1100" b="0" i="0" dirty="0" err="1">
                <a:solidFill>
                  <a:schemeClr val="tx1">
                    <a:lumMod val="85000"/>
                    <a:lumOff val="15000"/>
                  </a:schemeClr>
                </a:solidFill>
                <a:effectLst/>
                <a:latin typeface="+mj-lt"/>
              </a:rPr>
              <a:t>라온피플</a:t>
            </a:r>
            <a:r>
              <a:rPr lang="en-US" altLang="ko-KR" sz="1100" b="0" i="0" dirty="0">
                <a:solidFill>
                  <a:schemeClr val="tx1">
                    <a:lumMod val="85000"/>
                    <a:lumOff val="15000"/>
                  </a:schemeClr>
                </a:solidFill>
                <a:effectLst/>
                <a:latin typeface="+mj-lt"/>
              </a:rPr>
              <a:t>]</a:t>
            </a:r>
            <a:endParaRPr lang="ko-KR" altLang="en-US" sz="1100" dirty="0">
              <a:solidFill>
                <a:schemeClr val="tx1">
                  <a:lumMod val="85000"/>
                  <a:lumOff val="15000"/>
                </a:schemeClr>
              </a:solidFill>
              <a:latin typeface="+mj-lt"/>
            </a:endParaRPr>
          </a:p>
        </p:txBody>
      </p:sp>
      <p:sp>
        <p:nvSpPr>
          <p:cNvPr id="18" name="TextBox 17">
            <a:extLst>
              <a:ext uri="{FF2B5EF4-FFF2-40B4-BE49-F238E27FC236}">
                <a16:creationId xmlns:a16="http://schemas.microsoft.com/office/drawing/2014/main" id="{A219102D-7AC9-433E-8773-5B837284159F}"/>
              </a:ext>
            </a:extLst>
          </p:cNvPr>
          <p:cNvSpPr txBox="1"/>
          <p:nvPr/>
        </p:nvSpPr>
        <p:spPr>
          <a:xfrm>
            <a:off x="2137690" y="4088553"/>
            <a:ext cx="3990294" cy="430887"/>
          </a:xfrm>
          <a:prstGeom prst="rect">
            <a:avLst/>
          </a:prstGeom>
          <a:noFill/>
        </p:spPr>
        <p:txBody>
          <a:bodyPr wrap="square">
            <a:spAutoFit/>
          </a:bodyPr>
          <a:lstStyle/>
          <a:p>
            <a:r>
              <a:rPr lang="en-US" altLang="ko-KR" sz="1100" b="0" i="0" dirty="0">
                <a:solidFill>
                  <a:schemeClr val="bg2">
                    <a:lumMod val="25000"/>
                  </a:schemeClr>
                </a:solidFill>
                <a:effectLst/>
                <a:latin typeface="+mj-lt"/>
              </a:rPr>
              <a:t>&lt;</a:t>
            </a:r>
            <a:r>
              <a:rPr lang="ko-KR" altLang="en-US" sz="1100" b="0" i="0" dirty="0">
                <a:solidFill>
                  <a:schemeClr val="bg2">
                    <a:lumMod val="25000"/>
                  </a:schemeClr>
                </a:solidFill>
                <a:effectLst/>
                <a:latin typeface="+mj-lt"/>
              </a:rPr>
              <a:t>사진</a:t>
            </a:r>
            <a:r>
              <a:rPr lang="en-US" altLang="ko-KR" sz="1100" b="0" i="0" dirty="0">
                <a:solidFill>
                  <a:schemeClr val="bg2">
                    <a:lumMod val="25000"/>
                  </a:schemeClr>
                </a:solidFill>
                <a:effectLst/>
                <a:latin typeface="+mj-lt"/>
              </a:rPr>
              <a:t>2&gt; </a:t>
            </a:r>
            <a:r>
              <a:rPr lang="ko-KR" altLang="en-US" sz="1100" b="0" i="0" dirty="0">
                <a:solidFill>
                  <a:schemeClr val="bg2">
                    <a:lumMod val="25000"/>
                  </a:schemeClr>
                </a:solidFill>
                <a:effectLst/>
                <a:latin typeface="+mj-lt"/>
              </a:rPr>
              <a:t>스마트 교차로에서 딥러닝 알고리즘을 적용해 차량을 감지하는 모습</a:t>
            </a:r>
            <a:r>
              <a:rPr lang="en-US" altLang="ko-KR" sz="1100" b="0" i="0" dirty="0">
                <a:solidFill>
                  <a:schemeClr val="bg2">
                    <a:lumMod val="25000"/>
                  </a:schemeClr>
                </a:solidFill>
                <a:effectLst/>
                <a:latin typeface="+mj-lt"/>
              </a:rPr>
              <a:t>.  [</a:t>
            </a:r>
            <a:r>
              <a:rPr lang="ko-KR" altLang="en-US" sz="1100" b="0" i="0" dirty="0">
                <a:solidFill>
                  <a:schemeClr val="bg2">
                    <a:lumMod val="25000"/>
                  </a:schemeClr>
                </a:solidFill>
                <a:effectLst/>
                <a:latin typeface="+mj-lt"/>
              </a:rPr>
              <a:t>사진 부산시</a:t>
            </a:r>
            <a:r>
              <a:rPr lang="en-US" altLang="ko-KR" sz="1100" b="0" i="0" dirty="0">
                <a:solidFill>
                  <a:schemeClr val="bg2">
                    <a:lumMod val="25000"/>
                  </a:schemeClr>
                </a:solidFill>
                <a:effectLst/>
                <a:latin typeface="+mj-lt"/>
              </a:rPr>
              <a:t>]</a:t>
            </a:r>
            <a:endParaRPr lang="ko-KR" altLang="en-US" sz="1100" dirty="0">
              <a:solidFill>
                <a:schemeClr val="bg2">
                  <a:lumMod val="25000"/>
                </a:schemeClr>
              </a:solidFill>
              <a:latin typeface="+mj-lt"/>
            </a:endParaRPr>
          </a:p>
        </p:txBody>
      </p:sp>
      <p:sp>
        <p:nvSpPr>
          <p:cNvPr id="20" name="TextBox 19">
            <a:extLst>
              <a:ext uri="{FF2B5EF4-FFF2-40B4-BE49-F238E27FC236}">
                <a16:creationId xmlns:a16="http://schemas.microsoft.com/office/drawing/2014/main" id="{AEF0222C-6E7E-49B4-A699-1C2195FDE155}"/>
              </a:ext>
            </a:extLst>
          </p:cNvPr>
          <p:cNvSpPr txBox="1"/>
          <p:nvPr/>
        </p:nvSpPr>
        <p:spPr>
          <a:xfrm>
            <a:off x="2768820" y="4707624"/>
            <a:ext cx="3232072" cy="1077218"/>
          </a:xfrm>
          <a:prstGeom prst="rect">
            <a:avLst/>
          </a:prstGeom>
          <a:noFill/>
          <a:ln>
            <a:solidFill>
              <a:schemeClr val="tx1"/>
            </a:solidFill>
            <a:prstDash val="sysDot"/>
          </a:ln>
        </p:spPr>
        <p:txBody>
          <a:bodyPr wrap="square">
            <a:spAutoFit/>
          </a:bodyPr>
          <a:lstStyle/>
          <a:p>
            <a:pPr marL="285750" indent="-285750">
              <a:buFont typeface="Wingdings" panose="05000000000000000000" pitchFamily="2" charset="2"/>
              <a:buChar char="ü"/>
            </a:pPr>
            <a:r>
              <a:rPr lang="ko-KR" altLang="en-US"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교차로에서 </a:t>
            </a:r>
            <a:r>
              <a:rPr lang="en-US" altLang="ko-KR"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AI</a:t>
            </a:r>
            <a:r>
              <a:rPr lang="ko-KR" altLang="en-US"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를</a:t>
            </a:r>
            <a:r>
              <a:rPr lang="en-US" altLang="ko-KR"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 </a:t>
            </a:r>
            <a:r>
              <a:rPr lang="ko-KR" altLang="en-US"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활용한 플랫폼 사업이 꾸준히 발전하고 있다</a:t>
            </a:r>
            <a:r>
              <a:rPr lang="en-US" altLang="ko-KR"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r>
              <a:rPr lang="ko-KR" altLang="en-US"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보행자 안전망 구축 시급</a:t>
            </a:r>
            <a:endParaRPr lang="en-US" altLang="ko-KR" sz="160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endParaRPr>
          </a:p>
        </p:txBody>
      </p:sp>
      <p:sp>
        <p:nvSpPr>
          <p:cNvPr id="21" name="TextBox 20">
            <a:extLst>
              <a:ext uri="{FF2B5EF4-FFF2-40B4-BE49-F238E27FC236}">
                <a16:creationId xmlns:a16="http://schemas.microsoft.com/office/drawing/2014/main" id="{E269F1D2-9BE1-4258-829A-36BE26EB4662}"/>
              </a:ext>
            </a:extLst>
          </p:cNvPr>
          <p:cNvSpPr txBox="1"/>
          <p:nvPr/>
        </p:nvSpPr>
        <p:spPr>
          <a:xfrm>
            <a:off x="6583109" y="1606282"/>
            <a:ext cx="5128648" cy="4770537"/>
          </a:xfrm>
          <a:prstGeom prst="rect">
            <a:avLst/>
          </a:prstGeom>
          <a:noFill/>
        </p:spPr>
        <p:txBody>
          <a:bodyPr wrap="square">
            <a:spAutoFit/>
          </a:bodyPr>
          <a:lstStyle/>
          <a:p>
            <a:pPr marL="285750" indent="-285750">
              <a:buFont typeface="Wingdings" panose="05000000000000000000" pitchFamily="2" charset="2"/>
              <a:buChar char="ü"/>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교차로 내에서 차량을 감지하는 방법에 대해 연구해보고자 한다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marL="285750" indent="-285750">
              <a:buFont typeface="Wingdings" panose="05000000000000000000" pitchFamily="2" charset="2"/>
              <a:buChar char="ü"/>
            </a:pPr>
            <a:endPar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Object detection</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통해 교차로에서 객체 탐지를 구현해보고자 한다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객체 탐지를 구현하였다면 교차로에서 어떤 서비스를 추가적으로 제공할 수 있는지 논의해본다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논의한 서비스를 제공할 수 있는 기능의 시스템</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프로그램</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을 구현해보고</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구현이 어렵다면 타당한 근거와 함께 방법으로 제시하고자 한다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가지 프로젝트 목표가 존재한다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342900" indent="-342900">
              <a:buFont typeface="+mj-ea"/>
              <a:buAutoNum type="circleNumDbPlain"/>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객체 탐지를 통해</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600" dirty="0">
                <a:ln>
                  <a:solidFill>
                    <a:schemeClr val="tx1">
                      <a:alpha val="30000"/>
                    </a:schemeClr>
                  </a:solidFill>
                </a:ln>
                <a:solidFill>
                  <a:srgbClr val="FF0000"/>
                </a:solidFill>
                <a:latin typeface="+mj-lt"/>
                <a:ea typeface="Malgun Gothic Semilight" panose="020B0502040204020203" pitchFamily="50" charset="-127"/>
                <a:cs typeface="Malgun Gothic Semilight" panose="020B0502040204020203" pitchFamily="50" charset="-127"/>
              </a:rPr>
              <a:t>교차로 모니터링 시스템을 고도화 할 수 있는 프로그램을 구축</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하고자 함이 첫번째  목표이다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marL="342900" indent="-342900">
              <a:buFont typeface="+mj-ea"/>
              <a:buAutoNum type="circleNumDbPlain"/>
            </a:pP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600" dirty="0">
                <a:ln>
                  <a:solidFill>
                    <a:schemeClr val="tx1">
                      <a:alpha val="30000"/>
                    </a:schemeClr>
                  </a:solidFill>
                </a:ln>
                <a:solidFill>
                  <a:srgbClr val="FF0000"/>
                </a:solidFill>
                <a:latin typeface="+mj-lt"/>
                <a:ea typeface="Malgun Gothic Semilight" panose="020B0502040204020203" pitchFamily="50" charset="-127"/>
                <a:cs typeface="Malgun Gothic Semilight" panose="020B0502040204020203" pitchFamily="50" charset="-127"/>
              </a:rPr>
              <a:t>영상 데이터의 활용 방안을 제안</a:t>
            </a:r>
            <a:r>
              <a:rPr lang="ko-KR" altLang="en-US"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하는 것이 두번째 목표이다</a:t>
            </a:r>
            <a:r>
              <a:rPr lang="en-US" altLang="ko-KR" sz="16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pic>
        <p:nvPicPr>
          <p:cNvPr id="17" name="그림 16">
            <a:extLst>
              <a:ext uri="{FF2B5EF4-FFF2-40B4-BE49-F238E27FC236}">
                <a16:creationId xmlns:a16="http://schemas.microsoft.com/office/drawing/2014/main" id="{B10BF72A-EA1C-429E-843A-51CCD2C750D9}"/>
              </a:ext>
            </a:extLst>
          </p:cNvPr>
          <p:cNvPicPr>
            <a:picLocks noChangeAspect="1"/>
          </p:cNvPicPr>
          <p:nvPr/>
        </p:nvPicPr>
        <p:blipFill>
          <a:blip r:embed="rId6"/>
          <a:stretch>
            <a:fillRect/>
          </a:stretch>
        </p:blipFill>
        <p:spPr>
          <a:xfrm>
            <a:off x="120529" y="4528299"/>
            <a:ext cx="2521275" cy="1341615"/>
          </a:xfrm>
          <a:prstGeom prst="rect">
            <a:avLst/>
          </a:prstGeom>
          <a:ln>
            <a:solidFill>
              <a:schemeClr val="tx1"/>
            </a:solidFill>
          </a:ln>
        </p:spPr>
      </p:pic>
      <p:sp>
        <p:nvSpPr>
          <p:cNvPr id="19" name="TextBox 18">
            <a:extLst>
              <a:ext uri="{FF2B5EF4-FFF2-40B4-BE49-F238E27FC236}">
                <a16:creationId xmlns:a16="http://schemas.microsoft.com/office/drawing/2014/main" id="{7CD2BF43-9EDE-47D2-8D6B-8ADE1DEFA5BB}"/>
              </a:ext>
            </a:extLst>
          </p:cNvPr>
          <p:cNvSpPr txBox="1"/>
          <p:nvPr/>
        </p:nvSpPr>
        <p:spPr>
          <a:xfrm>
            <a:off x="18555" y="5869914"/>
            <a:ext cx="2725223" cy="1077218"/>
          </a:xfrm>
          <a:prstGeom prst="rect">
            <a:avLst/>
          </a:prstGeom>
          <a:noFill/>
        </p:spPr>
        <p:txBody>
          <a:bodyPr wrap="square">
            <a:spAutoFit/>
          </a:bodyPr>
          <a:lstStyle/>
          <a:p>
            <a:r>
              <a:rPr lang="en-US" altLang="ko-KR" sz="800" b="0" i="0" dirty="0">
                <a:solidFill>
                  <a:srgbClr val="333333"/>
                </a:solidFill>
                <a:effectLst/>
                <a:latin typeface="MalgunGothic"/>
              </a:rPr>
              <a:t>14</a:t>
            </a:r>
            <a:r>
              <a:rPr lang="ko-KR" altLang="en-US" sz="800" b="0" i="0" dirty="0">
                <a:solidFill>
                  <a:srgbClr val="333333"/>
                </a:solidFill>
                <a:effectLst/>
                <a:latin typeface="MalgunGothic"/>
              </a:rPr>
              <a:t>일 도로교통공단이 발표한 ‘</a:t>
            </a:r>
            <a:r>
              <a:rPr lang="en-US" altLang="ko-KR" sz="800" b="0" i="0" dirty="0">
                <a:solidFill>
                  <a:srgbClr val="333333"/>
                </a:solidFill>
                <a:effectLst/>
                <a:latin typeface="MalgunGothic"/>
              </a:rPr>
              <a:t>OECD </a:t>
            </a:r>
            <a:r>
              <a:rPr lang="ko-KR" altLang="en-US" sz="800" b="0" i="0" dirty="0">
                <a:solidFill>
                  <a:srgbClr val="333333"/>
                </a:solidFill>
                <a:effectLst/>
                <a:latin typeface="MalgunGothic"/>
              </a:rPr>
              <a:t>회원국 교통사고 비교’ 보고서에 따르면 </a:t>
            </a:r>
            <a:r>
              <a:rPr lang="en-US" altLang="ko-KR" sz="800" b="0" i="0" dirty="0">
                <a:solidFill>
                  <a:srgbClr val="333333"/>
                </a:solidFill>
                <a:effectLst/>
                <a:latin typeface="MalgunGothic"/>
              </a:rPr>
              <a:t>2019</a:t>
            </a:r>
            <a:r>
              <a:rPr lang="ko-KR" altLang="en-US" sz="800" b="0" i="0" dirty="0">
                <a:solidFill>
                  <a:srgbClr val="333333"/>
                </a:solidFill>
                <a:effectLst/>
                <a:latin typeface="MalgunGothic"/>
              </a:rPr>
              <a:t>년 기준 우리나라의 인구 </a:t>
            </a:r>
            <a:r>
              <a:rPr lang="en-US" altLang="ko-KR" sz="800" b="0" i="0" dirty="0">
                <a:solidFill>
                  <a:srgbClr val="333333"/>
                </a:solidFill>
                <a:effectLst/>
                <a:latin typeface="MalgunGothic"/>
              </a:rPr>
              <a:t>10</a:t>
            </a:r>
            <a:r>
              <a:rPr lang="ko-KR" altLang="en-US" sz="800" b="0" i="0" dirty="0">
                <a:solidFill>
                  <a:srgbClr val="333333"/>
                </a:solidFill>
                <a:effectLst/>
                <a:latin typeface="MalgunGothic"/>
              </a:rPr>
              <a:t>만명당 교통사고 사망자는 </a:t>
            </a:r>
            <a:r>
              <a:rPr lang="en-US" altLang="ko-KR" sz="800" b="0" i="0" dirty="0">
                <a:solidFill>
                  <a:srgbClr val="333333"/>
                </a:solidFill>
                <a:effectLst/>
                <a:latin typeface="MalgunGothic"/>
              </a:rPr>
              <a:t>6.5</a:t>
            </a:r>
            <a:r>
              <a:rPr lang="ko-KR" altLang="en-US" sz="800" b="0" i="0" dirty="0">
                <a:solidFill>
                  <a:srgbClr val="333333"/>
                </a:solidFill>
                <a:effectLst/>
                <a:latin typeface="MalgunGothic"/>
              </a:rPr>
              <a:t>명이었다</a:t>
            </a:r>
            <a:r>
              <a:rPr lang="en-US" altLang="ko-KR" sz="800" b="0" i="0" dirty="0">
                <a:solidFill>
                  <a:srgbClr val="333333"/>
                </a:solidFill>
                <a:effectLst/>
                <a:latin typeface="MalgunGothic"/>
              </a:rPr>
              <a:t>. </a:t>
            </a:r>
            <a:r>
              <a:rPr lang="ko-KR" altLang="en-US" sz="800" b="0" i="0" dirty="0">
                <a:solidFill>
                  <a:srgbClr val="333333"/>
                </a:solidFill>
                <a:effectLst/>
                <a:latin typeface="MalgunGothic"/>
              </a:rPr>
              <a:t>이는 </a:t>
            </a:r>
            <a:r>
              <a:rPr lang="en-US" altLang="ko-KR" sz="800" b="0" i="0" dirty="0">
                <a:solidFill>
                  <a:srgbClr val="333333"/>
                </a:solidFill>
                <a:effectLst/>
                <a:latin typeface="MalgunGothic"/>
              </a:rPr>
              <a:t>OECD </a:t>
            </a:r>
            <a:r>
              <a:rPr lang="ko-KR" altLang="en-US" sz="800" b="0" i="0" dirty="0">
                <a:solidFill>
                  <a:srgbClr val="333333"/>
                </a:solidFill>
                <a:effectLst/>
                <a:latin typeface="MalgunGothic"/>
              </a:rPr>
              <a:t>평균인 </a:t>
            </a:r>
            <a:r>
              <a:rPr lang="en-US" altLang="ko-KR" sz="800" b="0" i="0" dirty="0">
                <a:solidFill>
                  <a:srgbClr val="333333"/>
                </a:solidFill>
                <a:effectLst/>
                <a:latin typeface="MalgunGothic"/>
              </a:rPr>
              <a:t>5.2</a:t>
            </a:r>
            <a:r>
              <a:rPr lang="ko-KR" altLang="en-US" sz="800" b="0" i="0" dirty="0">
                <a:solidFill>
                  <a:srgbClr val="333333"/>
                </a:solidFill>
                <a:effectLst/>
                <a:latin typeface="MalgunGothic"/>
              </a:rPr>
              <a:t>명보다 </a:t>
            </a:r>
            <a:r>
              <a:rPr lang="en-US" altLang="ko-KR" sz="800" b="0" i="0" dirty="0">
                <a:solidFill>
                  <a:srgbClr val="333333"/>
                </a:solidFill>
                <a:effectLst/>
                <a:latin typeface="MalgunGothic"/>
              </a:rPr>
              <a:t>1.3</a:t>
            </a:r>
            <a:r>
              <a:rPr lang="ko-KR" altLang="en-US" sz="800" b="0" i="0" dirty="0">
                <a:solidFill>
                  <a:srgbClr val="333333"/>
                </a:solidFill>
                <a:effectLst/>
                <a:latin typeface="MalgunGothic"/>
              </a:rPr>
              <a:t>명 많다</a:t>
            </a:r>
            <a:r>
              <a:rPr lang="en-US" altLang="ko-KR" sz="800" b="0" i="0" dirty="0">
                <a:solidFill>
                  <a:srgbClr val="333333"/>
                </a:solidFill>
                <a:effectLst/>
                <a:latin typeface="MalgunGothic"/>
              </a:rPr>
              <a:t>.</a:t>
            </a:r>
            <a:br>
              <a:rPr lang="ko-KR" altLang="en-US" sz="800" dirty="0"/>
            </a:br>
            <a:br>
              <a:rPr lang="ko-KR" altLang="en-US" sz="800" dirty="0"/>
            </a:br>
            <a:r>
              <a:rPr lang="ko-KR" altLang="en-US" sz="800" b="0" i="0" dirty="0">
                <a:solidFill>
                  <a:srgbClr val="333333"/>
                </a:solidFill>
                <a:effectLst/>
                <a:latin typeface="MalgunGothic"/>
              </a:rPr>
              <a:t>국가별 순위에서 우리나라는 </a:t>
            </a:r>
            <a:r>
              <a:rPr lang="en-US" altLang="ko-KR" sz="800" b="0" i="0" dirty="0">
                <a:solidFill>
                  <a:srgbClr val="333333"/>
                </a:solidFill>
                <a:effectLst/>
                <a:latin typeface="MalgunGothic"/>
              </a:rPr>
              <a:t>OECD 36</a:t>
            </a:r>
            <a:r>
              <a:rPr lang="ko-KR" altLang="en-US" sz="800" b="0" i="0" dirty="0">
                <a:solidFill>
                  <a:srgbClr val="333333"/>
                </a:solidFill>
                <a:effectLst/>
                <a:latin typeface="MalgunGothic"/>
              </a:rPr>
              <a:t>개국 중 하위권인 </a:t>
            </a:r>
            <a:r>
              <a:rPr lang="en-US" altLang="ko-KR" sz="800" b="0" i="0" dirty="0">
                <a:solidFill>
                  <a:srgbClr val="333333"/>
                </a:solidFill>
                <a:effectLst/>
                <a:latin typeface="MalgunGothic"/>
              </a:rPr>
              <a:t>27</a:t>
            </a:r>
            <a:r>
              <a:rPr lang="ko-KR" altLang="en-US" sz="800" b="0" i="0" dirty="0">
                <a:solidFill>
                  <a:srgbClr val="333333"/>
                </a:solidFill>
                <a:effectLst/>
                <a:latin typeface="MalgunGothic"/>
              </a:rPr>
              <a:t>위를 기록했다</a:t>
            </a:r>
            <a:r>
              <a:rPr lang="en-US" altLang="ko-KR" sz="600" b="0" i="0" dirty="0">
                <a:solidFill>
                  <a:srgbClr val="333333"/>
                </a:solidFill>
                <a:effectLst/>
                <a:latin typeface="MalgunGothic"/>
              </a:rPr>
              <a:t>. https://www.segye.com/newsView/20211214515440?OutUrl=naver</a:t>
            </a:r>
            <a:endParaRPr lang="ko-KR" altLang="en-US" sz="600" dirty="0"/>
          </a:p>
        </p:txBody>
      </p:sp>
    </p:spTree>
    <p:extLst>
      <p:ext uri="{BB962C8B-B14F-4D97-AF65-F5344CB8AC3E}">
        <p14:creationId xmlns:p14="http://schemas.microsoft.com/office/powerpoint/2010/main" val="34376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17F2766-DF53-42F5-BE34-BFDAE312E908}"/>
              </a:ext>
            </a:extLst>
          </p:cNvPr>
          <p:cNvSpPr/>
          <p:nvPr/>
        </p:nvSpPr>
        <p:spPr>
          <a:xfrm>
            <a:off x="6096000" y="-879"/>
            <a:ext cx="608584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pic>
        <p:nvPicPr>
          <p:cNvPr id="16" name="Object 1">
            <a:extLst>
              <a:ext uri="{FF2B5EF4-FFF2-40B4-BE49-F238E27FC236}">
                <a16:creationId xmlns:a16="http://schemas.microsoft.com/office/drawing/2014/main" id="{D870D0A2-058E-46F4-BF14-9E66FD95CCA1}"/>
              </a:ext>
            </a:extLst>
          </p:cNvPr>
          <p:cNvPicPr>
            <a:picLocks noChangeAspect="1"/>
          </p:cNvPicPr>
          <p:nvPr/>
        </p:nvPicPr>
        <p:blipFill rotWithShape="1">
          <a:blip r:embed="rId3" cstate="print"/>
          <a:srcRect r="1225"/>
          <a:stretch/>
        </p:blipFill>
        <p:spPr>
          <a:xfrm>
            <a:off x="6096000" y="0"/>
            <a:ext cx="6096000" cy="6857121"/>
          </a:xfrm>
          <a:prstGeom prst="rect">
            <a:avLst/>
          </a:prstGeom>
        </p:spPr>
      </p:pic>
      <p:sp>
        <p:nvSpPr>
          <p:cNvPr id="5" name="Object 5"/>
          <p:cNvSpPr txBox="1"/>
          <p:nvPr/>
        </p:nvSpPr>
        <p:spPr>
          <a:xfrm>
            <a:off x="7001783" y="716905"/>
            <a:ext cx="4274272" cy="3477875"/>
          </a:xfrm>
          <a:prstGeom prst="rect">
            <a:avLst/>
          </a:prstGeom>
          <a:noFill/>
        </p:spPr>
        <p:txBody>
          <a:bodyPr wrap="square" rtlCol="0" anchor="t">
            <a:spAutoFit/>
          </a:bodyPr>
          <a:lstStyle/>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교차로 모니터링 시스템 고도화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및 </a:t>
            </a:r>
            <a:endParaRPr lang="en-US" altLang="ko-KR" sz="4400" kern="0" spc="-267" dirty="0">
              <a:solidFill>
                <a:schemeClr val="bg2"/>
              </a:solidFill>
              <a:latin typeface="S-Core Dream 6 Bold" panose="020B0703030302020204" pitchFamily="34" charset="-127"/>
              <a:ea typeface="S-Core Dream 6 Bold" panose="020B0703030302020204" pitchFamily="34" charset="-127"/>
            </a:endParaRPr>
          </a:p>
          <a:p>
            <a:pPr algn="ctr"/>
            <a:r>
              <a:rPr lang="ko-KR" altLang="en-US" sz="4400" kern="0" spc="-267" dirty="0">
                <a:solidFill>
                  <a:schemeClr val="bg2"/>
                </a:solidFill>
                <a:latin typeface="S-Core Dream 6 Bold" panose="020B0703030302020204" pitchFamily="34" charset="-127"/>
                <a:ea typeface="S-Core Dream 6 Bold" panose="020B0703030302020204" pitchFamily="34" charset="-127"/>
              </a:rPr>
              <a:t>영상 데이터 활용 방안</a:t>
            </a:r>
            <a:endParaRPr lang="en-US" sz="900" dirty="0">
              <a:solidFill>
                <a:schemeClr val="bg2"/>
              </a:solidFill>
              <a:latin typeface="S-Core Dream 6 Bold" panose="020B0703030302020204" pitchFamily="34" charset="-127"/>
              <a:ea typeface="S-Core Dream 6 Bold" panose="020B0703030302020204" pitchFamily="34" charset="-127"/>
            </a:endParaRPr>
          </a:p>
        </p:txBody>
      </p:sp>
      <p:grpSp>
        <p:nvGrpSpPr>
          <p:cNvPr id="1002" name="그룹 1002"/>
          <p:cNvGrpSpPr/>
          <p:nvPr/>
        </p:nvGrpSpPr>
        <p:grpSpPr>
          <a:xfrm>
            <a:off x="8024634" y="4574059"/>
            <a:ext cx="2228571" cy="24381"/>
            <a:chOff x="1800000" y="4841229"/>
            <a:chExt cx="3342857" cy="36571"/>
          </a:xfrm>
        </p:grpSpPr>
        <p:pic>
          <p:nvPicPr>
            <p:cNvPr id="9" name="Object 8"/>
            <p:cNvPicPr>
              <a:picLocks noChangeAspect="1"/>
            </p:cNvPicPr>
            <p:nvPr/>
          </p:nvPicPr>
          <p:blipFill>
            <a:blip r:embed="rId4" cstate="print"/>
            <a:stretch>
              <a:fillRect/>
            </a:stretch>
          </p:blipFill>
          <p:spPr>
            <a:xfrm rot="-10800000">
              <a:off x="1800000" y="4841229"/>
              <a:ext cx="3342857" cy="36571"/>
            </a:xfrm>
            <a:prstGeom prst="rect">
              <a:avLst/>
            </a:prstGeom>
          </p:spPr>
        </p:pic>
      </p:grpSp>
      <p:sp>
        <p:nvSpPr>
          <p:cNvPr id="8" name="Object 13">
            <a:extLst>
              <a:ext uri="{FF2B5EF4-FFF2-40B4-BE49-F238E27FC236}">
                <a16:creationId xmlns:a16="http://schemas.microsoft.com/office/drawing/2014/main" id="{E37522E0-86F1-497D-AD13-841AF2C7B9B8}"/>
              </a:ext>
            </a:extLst>
          </p:cNvPr>
          <p:cNvSpPr txBox="1"/>
          <p:nvPr/>
        </p:nvSpPr>
        <p:spPr>
          <a:xfrm>
            <a:off x="6863080" y="5174878"/>
            <a:ext cx="4551680" cy="1149097"/>
          </a:xfrm>
          <a:prstGeom prst="rect">
            <a:avLst/>
          </a:prstGeom>
          <a:noFill/>
        </p:spPr>
        <p:txBody>
          <a:bodyPr wrap="square" rtlCol="0" anchor="t">
            <a:spAutoFit/>
          </a:bodyPr>
          <a:lstStyle/>
          <a:p>
            <a:pPr algn="ctr"/>
            <a:r>
              <a:rPr lang="ko-KR" altLang="en-US"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팀명</a:t>
            </a:r>
            <a:r>
              <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rPr>
              <a:t>: </a:t>
            </a:r>
            <a:r>
              <a:rPr lang="en-US" altLang="ko-KR" sz="2000" kern="0" spc="-67" dirty="0" err="1">
                <a:solidFill>
                  <a:schemeClr val="bg2"/>
                </a:solidFill>
                <a:latin typeface="S-Core Dream 5 Medium" panose="020B0503030302020204" pitchFamily="34" charset="-127"/>
                <a:ea typeface="S-Core Dream 5 Medium" panose="020B0503030302020204" pitchFamily="34" charset="-127"/>
                <a:cs typeface="S-Core Dream 5 Medium" pitchFamily="34" charset="0"/>
              </a:rPr>
              <a:t>DeepEyes</a:t>
            </a:r>
            <a:endParaRPr lang="en-US" altLang="ko-KR" sz="2000"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endParaRPr lang="en-US" altLang="ko-KR" sz="1867" kern="0" spc="-67" dirty="0">
              <a:solidFill>
                <a:schemeClr val="bg2"/>
              </a:solidFill>
              <a:latin typeface="S-Core Dream 5 Medium" panose="020B0503030302020204" pitchFamily="34" charset="-127"/>
              <a:ea typeface="S-Core Dream 5 Medium" panose="020B0503030302020204" pitchFamily="34" charset="-127"/>
              <a:cs typeface="S-Core Dream 5 Medium" pitchFamily="34" charset="0"/>
            </a:endParaRPr>
          </a:p>
          <a:p>
            <a:pPr algn="ct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팀원</a:t>
            </a:r>
            <a:r>
              <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김동연 </a:t>
            </a:r>
            <a:r>
              <a:rPr lang="ko-KR" altLang="en-US" dirty="0" err="1">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박형선</a:t>
            </a:r>
            <a:r>
              <a:rPr lang="ko-KR" altLang="en-US"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rPr>
              <a:t> 성정아 이홍구 최성민</a:t>
            </a:r>
            <a:endParaRPr lang="en-US" altLang="ko-KR" dirty="0">
              <a:ln>
                <a:solidFill>
                  <a:schemeClr val="tx1">
                    <a:alpha val="30000"/>
                  </a:schemeClr>
                </a:solidFill>
              </a:ln>
              <a:solidFill>
                <a:schemeClr val="bg2"/>
              </a:solidFill>
              <a:latin typeface="S-Core Dream 5 Medium" panose="020B0503030302020204" pitchFamily="34" charset="-127"/>
              <a:ea typeface="S-Core Dream 5 Medium" panose="020B0503030302020204" pitchFamily="34" charset="-127"/>
            </a:endParaRPr>
          </a:p>
          <a:p>
            <a:endParaRPr lang="en-US" sz="1200" dirty="0">
              <a:solidFill>
                <a:schemeClr val="bg2"/>
              </a:solidFill>
            </a:endParaRPr>
          </a:p>
        </p:txBody>
      </p:sp>
      <p:sp>
        <p:nvSpPr>
          <p:cNvPr id="10" name="Object 2">
            <a:extLst>
              <a:ext uri="{FF2B5EF4-FFF2-40B4-BE49-F238E27FC236}">
                <a16:creationId xmlns:a16="http://schemas.microsoft.com/office/drawing/2014/main" id="{28794605-CFBC-4849-AF94-2EB37905C558}"/>
              </a:ext>
            </a:extLst>
          </p:cNvPr>
          <p:cNvSpPr txBox="1"/>
          <p:nvPr/>
        </p:nvSpPr>
        <p:spPr>
          <a:xfrm>
            <a:off x="0" y="1791338"/>
            <a:ext cx="6096000" cy="1107996"/>
          </a:xfrm>
          <a:prstGeom prst="rect">
            <a:avLst/>
          </a:prstGeom>
          <a:noFill/>
        </p:spPr>
        <p:txBody>
          <a:bodyPr wrap="square" rtlCol="0" anchor="t">
            <a:spAutoFit/>
          </a:bodyPr>
          <a:lstStyle/>
          <a:p>
            <a:pPr algn="ctr"/>
            <a:r>
              <a:rPr lang="en-US" altLang="ko-KR" sz="3300" kern="0" spc="667" dirty="0">
                <a:latin typeface="S-Core Dream 7 ExtraBold" panose="020B0803030302020204" pitchFamily="34" charset="-127"/>
                <a:ea typeface="S-Core Dream 7 ExtraBold" panose="020B0803030302020204" pitchFamily="34" charset="-127"/>
              </a:rPr>
              <a:t>2. YOLO</a:t>
            </a:r>
            <a:r>
              <a:rPr lang="ko-KR" altLang="en-US" sz="3300" kern="0" spc="667" dirty="0">
                <a:latin typeface="S-Core Dream 7 ExtraBold" panose="020B0803030302020204" pitchFamily="34" charset="-127"/>
                <a:ea typeface="S-Core Dream 7 ExtraBold" panose="020B0803030302020204" pitchFamily="34" charset="-127"/>
              </a:rPr>
              <a:t> 모델 선정 </a:t>
            </a:r>
            <a:endParaRPr lang="en-US" altLang="ko-KR" sz="3300" kern="0" spc="667" dirty="0">
              <a:latin typeface="S-Core Dream 7 ExtraBold" panose="020B0803030302020204" pitchFamily="34" charset="-127"/>
              <a:ea typeface="S-Core Dream 7 ExtraBold" panose="020B0803030302020204" pitchFamily="34" charset="-127"/>
            </a:endParaRPr>
          </a:p>
          <a:p>
            <a:pPr algn="ctr"/>
            <a:r>
              <a:rPr lang="ko-KR" altLang="en-US" sz="3300" kern="0" spc="667" dirty="0">
                <a:latin typeface="S-Core Dream 7 ExtraBold" panose="020B0803030302020204" pitchFamily="34" charset="-127"/>
                <a:ea typeface="S-Core Dream 7 ExtraBold" panose="020B0803030302020204" pitchFamily="34" charset="-127"/>
              </a:rPr>
              <a:t>과정과 활용</a:t>
            </a:r>
            <a:endParaRPr lang="en-US" sz="3300" dirty="0">
              <a:latin typeface="S-Core Dream 7 ExtraBold" panose="020B0803030302020204" pitchFamily="34" charset="-127"/>
              <a:ea typeface="S-Core Dream 7 ExtraBold" panose="020B0803030302020204" pitchFamily="34" charset="-127"/>
            </a:endParaRPr>
          </a:p>
        </p:txBody>
      </p:sp>
      <p:sp>
        <p:nvSpPr>
          <p:cNvPr id="11" name="Object 3">
            <a:extLst>
              <a:ext uri="{FF2B5EF4-FFF2-40B4-BE49-F238E27FC236}">
                <a16:creationId xmlns:a16="http://schemas.microsoft.com/office/drawing/2014/main" id="{B4334169-9F96-4733-A39F-736950B09523}"/>
              </a:ext>
            </a:extLst>
          </p:cNvPr>
          <p:cNvSpPr txBox="1"/>
          <p:nvPr/>
        </p:nvSpPr>
        <p:spPr>
          <a:xfrm>
            <a:off x="661202" y="3398010"/>
            <a:ext cx="6096000" cy="2585323"/>
          </a:xfrm>
          <a:prstGeom prst="rect">
            <a:avLst/>
          </a:prstGeom>
          <a:noFill/>
        </p:spPr>
        <p:txBody>
          <a:bodyPr wrap="square" rtlCol="0" anchor="t">
            <a:spAutoFit/>
          </a:bodyPr>
          <a:lstStyle/>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cs typeface="S-Core Dream 4 Regular" pitchFamily="34" charset="0"/>
              </a:rPr>
              <a:t>모델선정과정</a:t>
            </a: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r>
              <a:rPr lang="en-US" altLang="ko-KR" kern="0" spc="400" dirty="0">
                <a:latin typeface="S-Core Dream 4 Regular" panose="020B0503030302020204" pitchFamily="34" charset="-127"/>
                <a:ea typeface="S-Core Dream 4 Regular" panose="020B0503030302020204" pitchFamily="34" charset="-127"/>
              </a:rPr>
              <a:t>one-stage detection </a:t>
            </a:r>
            <a:r>
              <a:rPr lang="ko-KR" altLang="en-US" kern="0" spc="400" dirty="0">
                <a:latin typeface="S-Core Dream 4 Regular" panose="020B0503030302020204" pitchFamily="34" charset="-127"/>
                <a:ea typeface="S-Core Dream 4 Regular" panose="020B0503030302020204" pitchFamily="34" charset="-127"/>
              </a:rPr>
              <a:t>방법 선택</a:t>
            </a: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endParaRPr>
          </a:p>
          <a:p>
            <a:pPr marL="457200" indent="-457200">
              <a:buAutoNum type="alphaLcPeriod"/>
            </a:pPr>
            <a:r>
              <a:rPr lang="en-US" altLang="ko-KR" kern="0" spc="400" dirty="0">
                <a:latin typeface="S-Core Dream 4 Regular" panose="020B0503030302020204" pitchFamily="34" charset="-127"/>
                <a:ea typeface="S-Core Dream 4 Regular" panose="020B0503030302020204" pitchFamily="34" charset="-127"/>
                <a:cs typeface="S-Core Dream 4 Regular" pitchFamily="34" charset="0"/>
              </a:rPr>
              <a:t>Yolo model </a:t>
            </a:r>
            <a:r>
              <a:rPr lang="ko-KR" altLang="en-US" kern="0" spc="400" dirty="0">
                <a:latin typeface="S-Core Dream 4 Regular" panose="020B0503030302020204" pitchFamily="34" charset="-127"/>
                <a:ea typeface="S-Core Dream 4 Regular" panose="020B0503030302020204" pitchFamily="34" charset="-127"/>
                <a:cs typeface="S-Core Dream 4 Regular" pitchFamily="34" charset="0"/>
              </a:rPr>
              <a:t>선택</a:t>
            </a: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r>
              <a:rPr lang="ko-KR" altLang="en-US" kern="0" spc="400" dirty="0">
                <a:latin typeface="S-Core Dream 4 Regular" panose="020B0503030302020204" pitchFamily="34" charset="-127"/>
                <a:ea typeface="S-Core Dream 4 Regular" panose="020B0503030302020204" pitchFamily="34" charset="-127"/>
              </a:rPr>
              <a:t>모델의 성능을 높이기 위한 </a:t>
            </a:r>
            <a:endParaRPr lang="en-US" altLang="ko-KR" kern="0" spc="400" dirty="0">
              <a:latin typeface="S-Core Dream 4 Regular" panose="020B0503030302020204" pitchFamily="34" charset="-127"/>
              <a:ea typeface="S-Core Dream 4 Regular" panose="020B0503030302020204" pitchFamily="34" charset="-127"/>
            </a:endParaRPr>
          </a:p>
          <a:p>
            <a:r>
              <a:rPr lang="en-US" altLang="ko-KR" kern="0" spc="400" dirty="0">
                <a:latin typeface="S-Core Dream 4 Regular" panose="020B0503030302020204" pitchFamily="34" charset="-127"/>
                <a:ea typeface="S-Core Dream 4 Regular" panose="020B0503030302020204" pitchFamily="34" charset="-127"/>
              </a:rPr>
              <a:t>    </a:t>
            </a:r>
            <a:r>
              <a:rPr lang="ko-KR" altLang="en-US" kern="0" spc="400" dirty="0">
                <a:latin typeface="S-Core Dream 4 Regular" panose="020B0503030302020204" pitchFamily="34" charset="-127"/>
                <a:ea typeface="S-Core Dream 4 Regular" panose="020B0503030302020204" pitchFamily="34" charset="-127"/>
              </a:rPr>
              <a:t>다양한 활용 방안</a:t>
            </a:r>
            <a:endParaRPr lang="en-US" altLang="ko-KR" kern="0" spc="400" dirty="0">
              <a:latin typeface="S-Core Dream 4 Regular" panose="020B0503030302020204" pitchFamily="34" charset="-127"/>
              <a:ea typeface="S-Core Dream 4 Regular" panose="020B0503030302020204" pitchFamily="34" charset="-127"/>
              <a:cs typeface="S-Core Dream 4 Regular" pitchFamily="34" charset="0"/>
            </a:endParaRPr>
          </a:p>
          <a:p>
            <a:pPr marL="457200" indent="-457200">
              <a:buAutoNum type="alphaLcPeriod"/>
            </a:pPr>
            <a:endParaRPr lang="en-US" dirty="0">
              <a:latin typeface="S-Core Dream 4 Regular" panose="020B0503030302020204" pitchFamily="34" charset="-127"/>
              <a:ea typeface="S-Core Dream 4 Regular" panose="020B0503030302020204" pitchFamily="34" charset="-127"/>
            </a:endParaRPr>
          </a:p>
        </p:txBody>
      </p:sp>
    </p:spTree>
    <p:extLst>
      <p:ext uri="{BB962C8B-B14F-4D97-AF65-F5344CB8AC3E}">
        <p14:creationId xmlns:p14="http://schemas.microsoft.com/office/powerpoint/2010/main" val="4174852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8527E9CD-6524-4784-BEE4-98A1523DFAC8}"/>
              </a:ext>
            </a:extLst>
          </p:cNvPr>
          <p:cNvSpPr txBox="1"/>
          <p:nvPr/>
        </p:nvSpPr>
        <p:spPr>
          <a:xfrm>
            <a:off x="7913205" y="4373423"/>
            <a:ext cx="1038152" cy="218343"/>
          </a:xfrm>
          <a:prstGeom prst="rect">
            <a:avLst/>
          </a:prstGeom>
          <a:noFill/>
        </p:spPr>
        <p:txBody>
          <a:bodyPr wrap="square">
            <a:spAutoFit/>
          </a:bodyPr>
          <a:lstStyle/>
          <a:p>
            <a:r>
              <a:rPr lang="en-US" altLang="ko-KR" sz="900" dirty="0"/>
              <a:t>Yolov5</a:t>
            </a:r>
            <a:endParaRPr lang="ko-KR" altLang="en-US" sz="900" dirty="0"/>
          </a:p>
        </p:txBody>
      </p:sp>
      <p:grpSp>
        <p:nvGrpSpPr>
          <p:cNvPr id="57" name="그룹 56">
            <a:extLst>
              <a:ext uri="{FF2B5EF4-FFF2-40B4-BE49-F238E27FC236}">
                <a16:creationId xmlns:a16="http://schemas.microsoft.com/office/drawing/2014/main" id="{C605F107-A7F5-410D-8FB9-E9589075B157}"/>
              </a:ext>
            </a:extLst>
          </p:cNvPr>
          <p:cNvGrpSpPr/>
          <p:nvPr/>
        </p:nvGrpSpPr>
        <p:grpSpPr>
          <a:xfrm>
            <a:off x="1606050" y="1470152"/>
            <a:ext cx="9926476" cy="4970885"/>
            <a:chOff x="0" y="1397293"/>
            <a:chExt cx="14271297" cy="5352295"/>
          </a:xfrm>
        </p:grpSpPr>
        <p:sp>
          <p:nvSpPr>
            <p:cNvPr id="58" name="TextBox 57">
              <a:extLst>
                <a:ext uri="{FF2B5EF4-FFF2-40B4-BE49-F238E27FC236}">
                  <a16:creationId xmlns:a16="http://schemas.microsoft.com/office/drawing/2014/main" id="{9DE491CF-82FA-4B6B-8547-C66AB0FF32E2}"/>
                </a:ext>
              </a:extLst>
            </p:cNvPr>
            <p:cNvSpPr txBox="1"/>
            <p:nvPr/>
          </p:nvSpPr>
          <p:spPr>
            <a:xfrm>
              <a:off x="8915399" y="3902014"/>
              <a:ext cx="5122950" cy="248543"/>
            </a:xfrm>
            <a:prstGeom prst="rect">
              <a:avLst/>
            </a:prstGeom>
            <a:noFill/>
          </p:spPr>
          <p:txBody>
            <a:bodyPr wrap="square">
              <a:spAutoFit/>
            </a:bodyPr>
            <a:lstStyle/>
            <a:p>
              <a:r>
                <a:rPr lang="en-US" altLang="ko-KR" sz="900" dirty="0" err="1"/>
                <a:t>EfficientDet</a:t>
              </a:r>
              <a:endParaRPr lang="ko-KR" altLang="en-US" sz="900" dirty="0"/>
            </a:p>
          </p:txBody>
        </p:sp>
        <p:sp>
          <p:nvSpPr>
            <p:cNvPr id="59" name="TextBox 58">
              <a:extLst>
                <a:ext uri="{FF2B5EF4-FFF2-40B4-BE49-F238E27FC236}">
                  <a16:creationId xmlns:a16="http://schemas.microsoft.com/office/drawing/2014/main" id="{111525B0-7579-4A80-904C-7ED853593521}"/>
                </a:ext>
              </a:extLst>
            </p:cNvPr>
            <p:cNvSpPr txBox="1"/>
            <p:nvPr/>
          </p:nvSpPr>
          <p:spPr>
            <a:xfrm>
              <a:off x="8915399" y="4106765"/>
              <a:ext cx="5355898" cy="248543"/>
            </a:xfrm>
            <a:prstGeom prst="rect">
              <a:avLst/>
            </a:prstGeom>
            <a:noFill/>
          </p:spPr>
          <p:txBody>
            <a:bodyPr wrap="square">
              <a:spAutoFit/>
            </a:bodyPr>
            <a:lstStyle/>
            <a:p>
              <a:r>
                <a:rPr lang="en-US" altLang="ko-KR" sz="900" dirty="0"/>
                <a:t>Fast-D</a:t>
              </a:r>
              <a:endParaRPr lang="ko-KR" altLang="en-US" sz="900" dirty="0"/>
            </a:p>
          </p:txBody>
        </p:sp>
        <p:sp>
          <p:nvSpPr>
            <p:cNvPr id="60" name="TextBox 59">
              <a:extLst>
                <a:ext uri="{FF2B5EF4-FFF2-40B4-BE49-F238E27FC236}">
                  <a16:creationId xmlns:a16="http://schemas.microsoft.com/office/drawing/2014/main" id="{37615D57-8EAA-445D-9BE4-32BC801D9128}"/>
                </a:ext>
              </a:extLst>
            </p:cNvPr>
            <p:cNvSpPr txBox="1"/>
            <p:nvPr/>
          </p:nvSpPr>
          <p:spPr>
            <a:xfrm>
              <a:off x="8915399" y="4370929"/>
              <a:ext cx="5243092" cy="248543"/>
            </a:xfrm>
            <a:prstGeom prst="rect">
              <a:avLst/>
            </a:prstGeom>
            <a:noFill/>
          </p:spPr>
          <p:txBody>
            <a:bodyPr wrap="square">
              <a:spAutoFit/>
            </a:bodyPr>
            <a:lstStyle/>
            <a:p>
              <a:r>
                <a:rPr lang="en-US" altLang="ko-KR" sz="900" dirty="0"/>
                <a:t>Yolov4</a:t>
              </a:r>
              <a:endParaRPr lang="ko-KR" altLang="en-US" sz="900" dirty="0"/>
            </a:p>
          </p:txBody>
        </p:sp>
        <p:grpSp>
          <p:nvGrpSpPr>
            <p:cNvPr id="61" name="그룹 60">
              <a:extLst>
                <a:ext uri="{FF2B5EF4-FFF2-40B4-BE49-F238E27FC236}">
                  <a16:creationId xmlns:a16="http://schemas.microsoft.com/office/drawing/2014/main" id="{0CE770B1-FE5E-41F0-8CB3-D9C08EDF9CA3}"/>
                </a:ext>
              </a:extLst>
            </p:cNvPr>
            <p:cNvGrpSpPr/>
            <p:nvPr/>
          </p:nvGrpSpPr>
          <p:grpSpPr>
            <a:xfrm>
              <a:off x="0" y="1397293"/>
              <a:ext cx="14016182" cy="5352295"/>
              <a:chOff x="0" y="1397293"/>
              <a:chExt cx="14016182" cy="5352295"/>
            </a:xfrm>
          </p:grpSpPr>
          <p:sp>
            <p:nvSpPr>
              <p:cNvPr id="63" name="TextBox 62">
                <a:extLst>
                  <a:ext uri="{FF2B5EF4-FFF2-40B4-BE49-F238E27FC236}">
                    <a16:creationId xmlns:a16="http://schemas.microsoft.com/office/drawing/2014/main" id="{43C65E4C-1FE9-464A-AC72-4ECE85BA3ADA}"/>
                  </a:ext>
                </a:extLst>
              </p:cNvPr>
              <p:cNvSpPr txBox="1"/>
              <p:nvPr/>
            </p:nvSpPr>
            <p:spPr>
              <a:xfrm>
                <a:off x="7698510" y="3956355"/>
                <a:ext cx="6317672" cy="235096"/>
              </a:xfrm>
              <a:prstGeom prst="rect">
                <a:avLst/>
              </a:prstGeom>
              <a:noFill/>
            </p:spPr>
            <p:txBody>
              <a:bodyPr wrap="square">
                <a:spAutoFit/>
              </a:bodyPr>
              <a:lstStyle/>
              <a:p>
                <a:r>
                  <a:rPr lang="en-US" altLang="ko-KR" sz="900" dirty="0"/>
                  <a:t>NAS-</a:t>
                </a:r>
                <a:r>
                  <a:rPr lang="en-US" altLang="ko-KR" sz="900" dirty="0" err="1"/>
                  <a:t>FPN</a:t>
                </a:r>
                <a:endParaRPr lang="ko-KR" altLang="en-US" sz="900" dirty="0"/>
              </a:p>
            </p:txBody>
          </p:sp>
          <p:sp>
            <p:nvSpPr>
              <p:cNvPr id="64" name="TextBox 63">
                <a:extLst>
                  <a:ext uri="{FF2B5EF4-FFF2-40B4-BE49-F238E27FC236}">
                    <a16:creationId xmlns:a16="http://schemas.microsoft.com/office/drawing/2014/main" id="{35B7C22A-41BD-44B9-9F03-7698198E0699}"/>
                  </a:ext>
                </a:extLst>
              </p:cNvPr>
              <p:cNvSpPr txBox="1"/>
              <p:nvPr/>
            </p:nvSpPr>
            <p:spPr>
              <a:xfrm>
                <a:off x="6190108" y="1582945"/>
                <a:ext cx="7414855" cy="248543"/>
              </a:xfrm>
              <a:prstGeom prst="rect">
                <a:avLst/>
              </a:prstGeom>
              <a:noFill/>
            </p:spPr>
            <p:txBody>
              <a:bodyPr wrap="square">
                <a:spAutoFit/>
              </a:bodyPr>
              <a:lstStyle/>
              <a:p>
                <a:r>
                  <a:rPr lang="en-US" altLang="ko-KR" sz="900" dirty="0" err="1"/>
                  <a:t>PANet</a:t>
                </a:r>
                <a:endParaRPr lang="ko-KR" altLang="en-US" sz="900" dirty="0"/>
              </a:p>
            </p:txBody>
          </p:sp>
          <p:grpSp>
            <p:nvGrpSpPr>
              <p:cNvPr id="65" name="그룹 64">
                <a:extLst>
                  <a:ext uri="{FF2B5EF4-FFF2-40B4-BE49-F238E27FC236}">
                    <a16:creationId xmlns:a16="http://schemas.microsoft.com/office/drawing/2014/main" id="{B2D371A2-E034-42A6-9F26-6B610819103A}"/>
                  </a:ext>
                </a:extLst>
              </p:cNvPr>
              <p:cNvGrpSpPr/>
              <p:nvPr/>
            </p:nvGrpSpPr>
            <p:grpSpPr>
              <a:xfrm>
                <a:off x="0" y="1397293"/>
                <a:ext cx="13301917" cy="5352295"/>
                <a:chOff x="0" y="1397293"/>
                <a:chExt cx="13301917" cy="5352295"/>
              </a:xfrm>
            </p:grpSpPr>
            <p:cxnSp>
              <p:nvCxnSpPr>
                <p:cNvPr id="66" name="직선 화살표 연결선 65">
                  <a:extLst>
                    <a:ext uri="{FF2B5EF4-FFF2-40B4-BE49-F238E27FC236}">
                      <a16:creationId xmlns:a16="http://schemas.microsoft.com/office/drawing/2014/main" id="{74C64B7A-4AB9-469D-AE4D-B968F5F49A2E}"/>
                    </a:ext>
                  </a:extLst>
                </p:cNvPr>
                <p:cNvCxnSpPr>
                  <a:cxnSpLocks/>
                </p:cNvCxnSpPr>
                <p:nvPr/>
              </p:nvCxnSpPr>
              <p:spPr>
                <a:xfrm>
                  <a:off x="0" y="3723730"/>
                  <a:ext cx="12498352"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F0A21D4-8426-449F-B0AB-368E56DD546E}"/>
                    </a:ext>
                  </a:extLst>
                </p:cNvPr>
                <p:cNvSpPr txBox="1"/>
                <p:nvPr/>
              </p:nvSpPr>
              <p:spPr>
                <a:xfrm>
                  <a:off x="838200" y="3236347"/>
                  <a:ext cx="2449945" cy="376155"/>
                </a:xfrm>
                <a:prstGeom prst="rect">
                  <a:avLst/>
                </a:prstGeom>
                <a:noFill/>
              </p:spPr>
              <p:txBody>
                <a:bodyPr wrap="square">
                  <a:spAutoFit/>
                </a:bodyPr>
                <a:lstStyle/>
                <a:p>
                  <a:r>
                    <a:rPr lang="en-US" altLang="ko-KR" sz="900" dirty="0"/>
                    <a:t>R-CNN: Region based CNN detector</a:t>
                  </a:r>
                  <a:endParaRPr lang="ko-KR" altLang="en-US" sz="900" dirty="0"/>
                </a:p>
              </p:txBody>
            </p:sp>
            <p:sp>
              <p:nvSpPr>
                <p:cNvPr id="68" name="TextBox 67">
                  <a:extLst>
                    <a:ext uri="{FF2B5EF4-FFF2-40B4-BE49-F238E27FC236}">
                      <a16:creationId xmlns:a16="http://schemas.microsoft.com/office/drawing/2014/main" id="{6CB70C97-12E2-4381-B75F-759C475F119B}"/>
                    </a:ext>
                  </a:extLst>
                </p:cNvPr>
                <p:cNvSpPr txBox="1"/>
                <p:nvPr/>
              </p:nvSpPr>
              <p:spPr>
                <a:xfrm>
                  <a:off x="2264694" y="2938112"/>
                  <a:ext cx="1984870" cy="376155"/>
                </a:xfrm>
                <a:prstGeom prst="rect">
                  <a:avLst/>
                </a:prstGeom>
                <a:noFill/>
              </p:spPr>
              <p:txBody>
                <a:bodyPr wrap="square">
                  <a:spAutoFit/>
                </a:bodyPr>
                <a:lstStyle/>
                <a:p>
                  <a:r>
                    <a:rPr lang="pt-BR" altLang="ko-KR" sz="900" dirty="0"/>
                    <a:t>Faster R-CNN: uses novel RPN </a:t>
                  </a:r>
                  <a:endParaRPr lang="ko-KR" altLang="en-US" sz="900" dirty="0"/>
                </a:p>
              </p:txBody>
            </p:sp>
            <p:sp>
              <p:nvSpPr>
                <p:cNvPr id="69" name="TextBox 68">
                  <a:extLst>
                    <a:ext uri="{FF2B5EF4-FFF2-40B4-BE49-F238E27FC236}">
                      <a16:creationId xmlns:a16="http://schemas.microsoft.com/office/drawing/2014/main" id="{3304B28A-A9AB-4242-846E-BC385195DFDD}"/>
                    </a:ext>
                  </a:extLst>
                </p:cNvPr>
                <p:cNvSpPr txBox="1"/>
                <p:nvPr/>
              </p:nvSpPr>
              <p:spPr>
                <a:xfrm>
                  <a:off x="4992252" y="3240569"/>
                  <a:ext cx="1664855" cy="235096"/>
                </a:xfrm>
                <a:prstGeom prst="rect">
                  <a:avLst/>
                </a:prstGeom>
                <a:noFill/>
              </p:spPr>
              <p:txBody>
                <a:bodyPr wrap="square">
                  <a:spAutoFit/>
                </a:bodyPr>
                <a:lstStyle/>
                <a:p>
                  <a:r>
                    <a:rPr lang="en-US" altLang="ko-KR" sz="900" dirty="0"/>
                    <a:t>Faster R-CNN</a:t>
                  </a:r>
                  <a:endParaRPr lang="ko-KR" altLang="en-US" sz="900" dirty="0"/>
                </a:p>
              </p:txBody>
            </p:sp>
            <p:sp>
              <p:nvSpPr>
                <p:cNvPr id="70" name="TextBox 69">
                  <a:extLst>
                    <a:ext uri="{FF2B5EF4-FFF2-40B4-BE49-F238E27FC236}">
                      <a16:creationId xmlns:a16="http://schemas.microsoft.com/office/drawing/2014/main" id="{CFE56820-9A52-4DB4-B01D-CDE2C8E0B722}"/>
                    </a:ext>
                  </a:extLst>
                </p:cNvPr>
                <p:cNvSpPr txBox="1"/>
                <p:nvPr/>
              </p:nvSpPr>
              <p:spPr>
                <a:xfrm>
                  <a:off x="4992252" y="3022524"/>
                  <a:ext cx="4241404" cy="235096"/>
                </a:xfrm>
                <a:prstGeom prst="rect">
                  <a:avLst/>
                </a:prstGeom>
                <a:noFill/>
              </p:spPr>
              <p:txBody>
                <a:bodyPr wrap="square">
                  <a:spAutoFit/>
                </a:bodyPr>
                <a:lstStyle/>
                <a:p>
                  <a:r>
                    <a:rPr lang="en-US" altLang="ko-KR" sz="900" dirty="0"/>
                    <a:t>Relation Networks for Object Detection</a:t>
                  </a:r>
                  <a:endParaRPr lang="ko-KR" altLang="en-US" sz="900" dirty="0"/>
                </a:p>
              </p:txBody>
            </p:sp>
            <p:sp>
              <p:nvSpPr>
                <p:cNvPr id="71" name="TextBox 70">
                  <a:extLst>
                    <a:ext uri="{FF2B5EF4-FFF2-40B4-BE49-F238E27FC236}">
                      <a16:creationId xmlns:a16="http://schemas.microsoft.com/office/drawing/2014/main" id="{A683DCCD-B6F0-4D81-9631-B07C0B658B87}"/>
                    </a:ext>
                  </a:extLst>
                </p:cNvPr>
                <p:cNvSpPr txBox="1"/>
                <p:nvPr/>
              </p:nvSpPr>
              <p:spPr>
                <a:xfrm>
                  <a:off x="4992252" y="2783327"/>
                  <a:ext cx="3407426" cy="235096"/>
                </a:xfrm>
                <a:prstGeom prst="rect">
                  <a:avLst/>
                </a:prstGeom>
                <a:noFill/>
              </p:spPr>
              <p:txBody>
                <a:bodyPr wrap="square">
                  <a:spAutoFit/>
                </a:bodyPr>
                <a:lstStyle/>
                <a:p>
                  <a:r>
                    <a:rPr lang="en-US" altLang="ko-KR" sz="900" dirty="0" err="1"/>
                    <a:t>FPN</a:t>
                  </a:r>
                  <a:r>
                    <a:rPr lang="en-US" altLang="ko-KR" sz="900" dirty="0"/>
                    <a:t>: Feature Pyramid Network</a:t>
                  </a:r>
                  <a:endParaRPr lang="ko-KR" altLang="en-US" sz="900" dirty="0"/>
                </a:p>
              </p:txBody>
            </p:sp>
            <p:sp>
              <p:nvSpPr>
                <p:cNvPr id="72" name="TextBox 71">
                  <a:extLst>
                    <a:ext uri="{FF2B5EF4-FFF2-40B4-BE49-F238E27FC236}">
                      <a16:creationId xmlns:a16="http://schemas.microsoft.com/office/drawing/2014/main" id="{E5CE5904-0E4B-410A-95D0-E5E11CD2EEA6}"/>
                    </a:ext>
                  </a:extLst>
                </p:cNvPr>
                <p:cNvSpPr txBox="1"/>
                <p:nvPr/>
              </p:nvSpPr>
              <p:spPr>
                <a:xfrm>
                  <a:off x="3639124" y="3962502"/>
                  <a:ext cx="3078776" cy="235096"/>
                </a:xfrm>
                <a:prstGeom prst="rect">
                  <a:avLst/>
                </a:prstGeom>
                <a:noFill/>
              </p:spPr>
              <p:txBody>
                <a:bodyPr wrap="square">
                  <a:spAutoFit/>
                </a:bodyPr>
                <a:lstStyle/>
                <a:p>
                  <a:r>
                    <a:rPr lang="en-US" altLang="ko-KR" sz="900" dirty="0"/>
                    <a:t>YOLO: You Only Look Once</a:t>
                  </a:r>
                  <a:endParaRPr lang="ko-KR" altLang="en-US" sz="900" dirty="0"/>
                </a:p>
              </p:txBody>
            </p:sp>
            <p:sp>
              <p:nvSpPr>
                <p:cNvPr id="73" name="TextBox 72">
                  <a:extLst>
                    <a:ext uri="{FF2B5EF4-FFF2-40B4-BE49-F238E27FC236}">
                      <a16:creationId xmlns:a16="http://schemas.microsoft.com/office/drawing/2014/main" id="{A0B26FE0-F20C-4758-A7DD-949E48880F94}"/>
                    </a:ext>
                  </a:extLst>
                </p:cNvPr>
                <p:cNvSpPr txBox="1"/>
                <p:nvPr/>
              </p:nvSpPr>
              <p:spPr>
                <a:xfrm>
                  <a:off x="4992252" y="4221762"/>
                  <a:ext cx="6202218" cy="235096"/>
                </a:xfrm>
                <a:prstGeom prst="rect">
                  <a:avLst/>
                </a:prstGeom>
                <a:noFill/>
              </p:spPr>
              <p:txBody>
                <a:bodyPr wrap="square">
                  <a:spAutoFit/>
                </a:bodyPr>
                <a:lstStyle/>
                <a:p>
                  <a:r>
                    <a:rPr lang="en-US" altLang="ko-KR" sz="900" dirty="0"/>
                    <a:t>YOLOv2: second version of YOLO </a:t>
                  </a:r>
                  <a:endParaRPr lang="ko-KR" altLang="en-US" sz="900" dirty="0"/>
                </a:p>
              </p:txBody>
            </p:sp>
            <p:sp>
              <p:nvSpPr>
                <p:cNvPr id="74" name="TextBox 73">
                  <a:extLst>
                    <a:ext uri="{FF2B5EF4-FFF2-40B4-BE49-F238E27FC236}">
                      <a16:creationId xmlns:a16="http://schemas.microsoft.com/office/drawing/2014/main" id="{F35DAD00-B2C4-4D84-B86C-D060829FF821}"/>
                    </a:ext>
                  </a:extLst>
                </p:cNvPr>
                <p:cNvSpPr txBox="1"/>
                <p:nvPr/>
              </p:nvSpPr>
              <p:spPr>
                <a:xfrm>
                  <a:off x="6296135" y="4513851"/>
                  <a:ext cx="6202218" cy="235096"/>
                </a:xfrm>
                <a:prstGeom prst="rect">
                  <a:avLst/>
                </a:prstGeom>
                <a:noFill/>
              </p:spPr>
              <p:txBody>
                <a:bodyPr wrap="square">
                  <a:spAutoFit/>
                </a:bodyPr>
                <a:lstStyle/>
                <a:p>
                  <a:r>
                    <a:rPr lang="en-US" altLang="ko-KR" sz="900"/>
                    <a:t>YOLOv3: third version of YOLO </a:t>
                  </a:r>
                  <a:endParaRPr lang="ko-KR" altLang="en-US" sz="900" dirty="0"/>
                </a:p>
              </p:txBody>
            </p:sp>
            <p:sp>
              <p:nvSpPr>
                <p:cNvPr id="75" name="TextBox 74">
                  <a:extLst>
                    <a:ext uri="{FF2B5EF4-FFF2-40B4-BE49-F238E27FC236}">
                      <a16:creationId xmlns:a16="http://schemas.microsoft.com/office/drawing/2014/main" id="{00AFA478-06A9-4398-8C60-C14E31BB35C2}"/>
                    </a:ext>
                  </a:extLst>
                </p:cNvPr>
                <p:cNvSpPr txBox="1"/>
                <p:nvPr/>
              </p:nvSpPr>
              <p:spPr>
                <a:xfrm>
                  <a:off x="3639124" y="4778260"/>
                  <a:ext cx="6280726" cy="235096"/>
                </a:xfrm>
                <a:prstGeom prst="rect">
                  <a:avLst/>
                </a:prstGeom>
                <a:noFill/>
              </p:spPr>
              <p:txBody>
                <a:bodyPr wrap="square">
                  <a:spAutoFit/>
                </a:bodyPr>
                <a:lstStyle/>
                <a:p>
                  <a:r>
                    <a:rPr lang="en-US" altLang="ko-KR" sz="900" dirty="0"/>
                    <a:t>SSD: Single Shot </a:t>
                  </a:r>
                  <a:r>
                    <a:rPr lang="en-US" altLang="ko-KR" sz="900" dirty="0" err="1"/>
                    <a:t>Detecto</a:t>
                  </a:r>
                  <a:endParaRPr lang="ko-KR" altLang="en-US" sz="900" dirty="0"/>
                </a:p>
              </p:txBody>
            </p:sp>
            <p:sp>
              <p:nvSpPr>
                <p:cNvPr id="76" name="TextBox 75">
                  <a:extLst>
                    <a:ext uri="{FF2B5EF4-FFF2-40B4-BE49-F238E27FC236}">
                      <a16:creationId xmlns:a16="http://schemas.microsoft.com/office/drawing/2014/main" id="{6F7F2407-DB03-4275-BC04-D33BAD79B123}"/>
                    </a:ext>
                  </a:extLst>
                </p:cNvPr>
                <p:cNvSpPr txBox="1"/>
                <p:nvPr/>
              </p:nvSpPr>
              <p:spPr>
                <a:xfrm>
                  <a:off x="4992252" y="5046468"/>
                  <a:ext cx="6280726" cy="235096"/>
                </a:xfrm>
                <a:prstGeom prst="rect">
                  <a:avLst/>
                </a:prstGeom>
                <a:noFill/>
              </p:spPr>
              <p:txBody>
                <a:bodyPr wrap="square">
                  <a:spAutoFit/>
                </a:bodyPr>
                <a:lstStyle/>
                <a:p>
                  <a:r>
                    <a:rPr lang="en-US" altLang="ko-KR" sz="900" dirty="0" err="1"/>
                    <a:t>DSSD</a:t>
                  </a:r>
                  <a:r>
                    <a:rPr lang="en-US" altLang="ko-KR" sz="900" dirty="0"/>
                    <a:t>: Deconvolutional Single Shot Detector </a:t>
                  </a:r>
                  <a:endParaRPr lang="ko-KR" altLang="en-US" sz="900" dirty="0"/>
                </a:p>
              </p:txBody>
            </p:sp>
            <p:sp>
              <p:nvSpPr>
                <p:cNvPr id="77" name="TextBox 76">
                  <a:extLst>
                    <a:ext uri="{FF2B5EF4-FFF2-40B4-BE49-F238E27FC236}">
                      <a16:creationId xmlns:a16="http://schemas.microsoft.com/office/drawing/2014/main" id="{E2B8F308-BAC7-4E39-A246-301349F50E01}"/>
                    </a:ext>
                  </a:extLst>
                </p:cNvPr>
                <p:cNvSpPr txBox="1"/>
                <p:nvPr/>
              </p:nvSpPr>
              <p:spPr>
                <a:xfrm>
                  <a:off x="5655635" y="4629246"/>
                  <a:ext cx="1281000" cy="235096"/>
                </a:xfrm>
                <a:prstGeom prst="rect">
                  <a:avLst/>
                </a:prstGeom>
                <a:noFill/>
              </p:spPr>
              <p:txBody>
                <a:bodyPr wrap="square">
                  <a:spAutoFit/>
                </a:bodyPr>
                <a:lstStyle/>
                <a:p>
                  <a:r>
                    <a:rPr lang="en-US" altLang="ko-KR" sz="900" dirty="0" err="1"/>
                    <a:t>RetinaNet</a:t>
                  </a:r>
                  <a:endParaRPr lang="ko-KR" altLang="en-US" sz="900" dirty="0"/>
                </a:p>
              </p:txBody>
            </p:sp>
            <p:sp>
              <p:nvSpPr>
                <p:cNvPr id="78" name="TextBox 77">
                  <a:extLst>
                    <a:ext uri="{FF2B5EF4-FFF2-40B4-BE49-F238E27FC236}">
                      <a16:creationId xmlns:a16="http://schemas.microsoft.com/office/drawing/2014/main" id="{F5BA8A65-6C47-485A-B5CA-25C065D820AF}"/>
                    </a:ext>
                  </a:extLst>
                </p:cNvPr>
                <p:cNvSpPr txBox="1"/>
                <p:nvPr/>
              </p:nvSpPr>
              <p:spPr>
                <a:xfrm>
                  <a:off x="6345382" y="5313184"/>
                  <a:ext cx="6248400" cy="235096"/>
                </a:xfrm>
                <a:prstGeom prst="rect">
                  <a:avLst/>
                </a:prstGeom>
                <a:noFill/>
              </p:spPr>
              <p:txBody>
                <a:bodyPr wrap="square">
                  <a:spAutoFit/>
                </a:bodyPr>
                <a:lstStyle/>
                <a:p>
                  <a:r>
                    <a:rPr lang="en-US" altLang="ko-KR" sz="900" dirty="0"/>
                    <a:t>M2Det</a:t>
                  </a:r>
                  <a:endParaRPr lang="ko-KR" altLang="en-US" sz="900" dirty="0"/>
                </a:p>
              </p:txBody>
            </p:sp>
            <p:sp>
              <p:nvSpPr>
                <p:cNvPr id="79" name="TextBox 78">
                  <a:extLst>
                    <a:ext uri="{FF2B5EF4-FFF2-40B4-BE49-F238E27FC236}">
                      <a16:creationId xmlns:a16="http://schemas.microsoft.com/office/drawing/2014/main" id="{A1E3CF8F-C4CB-4B33-9DDF-52C60A2A098B}"/>
                    </a:ext>
                  </a:extLst>
                </p:cNvPr>
                <p:cNvSpPr txBox="1"/>
                <p:nvPr/>
              </p:nvSpPr>
              <p:spPr>
                <a:xfrm>
                  <a:off x="6345382" y="5623106"/>
                  <a:ext cx="6294582" cy="235096"/>
                </a:xfrm>
                <a:prstGeom prst="rect">
                  <a:avLst/>
                </a:prstGeom>
                <a:noFill/>
              </p:spPr>
              <p:txBody>
                <a:bodyPr wrap="square">
                  <a:spAutoFit/>
                </a:bodyPr>
                <a:lstStyle/>
                <a:p>
                  <a:r>
                    <a:rPr lang="en-US" altLang="ko-KR" sz="900" dirty="0" err="1"/>
                    <a:t>RefineDet</a:t>
                  </a:r>
                  <a:endParaRPr lang="ko-KR" altLang="en-US" sz="900" dirty="0"/>
                </a:p>
              </p:txBody>
            </p:sp>
            <p:sp>
              <p:nvSpPr>
                <p:cNvPr id="80" name="TextBox 79">
                  <a:extLst>
                    <a:ext uri="{FF2B5EF4-FFF2-40B4-BE49-F238E27FC236}">
                      <a16:creationId xmlns:a16="http://schemas.microsoft.com/office/drawing/2014/main" id="{77B87C06-ED5C-40D0-9391-A636B9786837}"/>
                    </a:ext>
                  </a:extLst>
                </p:cNvPr>
                <p:cNvSpPr txBox="1"/>
                <p:nvPr/>
              </p:nvSpPr>
              <p:spPr>
                <a:xfrm>
                  <a:off x="6180680" y="2416964"/>
                  <a:ext cx="6317672" cy="235096"/>
                </a:xfrm>
                <a:prstGeom prst="rect">
                  <a:avLst/>
                </a:prstGeom>
                <a:noFill/>
              </p:spPr>
              <p:txBody>
                <a:bodyPr wrap="square">
                  <a:spAutoFit/>
                </a:bodyPr>
                <a:lstStyle/>
                <a:p>
                  <a:r>
                    <a:rPr lang="en-US" altLang="ko-KR" sz="900"/>
                    <a:t>Relation Networks for Object Detection</a:t>
                  </a:r>
                  <a:endParaRPr lang="ko-KR" altLang="en-US" sz="900" dirty="0"/>
                </a:p>
              </p:txBody>
            </p:sp>
            <p:sp>
              <p:nvSpPr>
                <p:cNvPr id="81" name="TextBox 80">
                  <a:extLst>
                    <a:ext uri="{FF2B5EF4-FFF2-40B4-BE49-F238E27FC236}">
                      <a16:creationId xmlns:a16="http://schemas.microsoft.com/office/drawing/2014/main" id="{76386514-40BD-48CE-A8FC-5FB9B1444009}"/>
                    </a:ext>
                  </a:extLst>
                </p:cNvPr>
                <p:cNvSpPr txBox="1"/>
                <p:nvPr/>
              </p:nvSpPr>
              <p:spPr>
                <a:xfrm>
                  <a:off x="945925" y="3584807"/>
                  <a:ext cx="652567" cy="235096"/>
                </a:xfrm>
                <a:prstGeom prst="rect">
                  <a:avLst/>
                </a:prstGeom>
                <a:solidFill>
                  <a:srgbClr val="92D050"/>
                </a:solidFill>
              </p:spPr>
              <p:txBody>
                <a:bodyPr wrap="square" rtlCol="0">
                  <a:spAutoFit/>
                </a:bodyPr>
                <a:lstStyle/>
                <a:p>
                  <a:r>
                    <a:rPr lang="en-US" altLang="ko-KR" sz="900" dirty="0"/>
                    <a:t>2014</a:t>
                  </a:r>
                  <a:endParaRPr lang="ko-KR" altLang="en-US" sz="900" dirty="0"/>
                </a:p>
              </p:txBody>
            </p:sp>
            <p:sp>
              <p:nvSpPr>
                <p:cNvPr id="82" name="TextBox 81">
                  <a:extLst>
                    <a:ext uri="{FF2B5EF4-FFF2-40B4-BE49-F238E27FC236}">
                      <a16:creationId xmlns:a16="http://schemas.microsoft.com/office/drawing/2014/main" id="{BEFB6C63-2CD9-4668-A107-5D434BAA401D}"/>
                    </a:ext>
                  </a:extLst>
                </p:cNvPr>
                <p:cNvSpPr txBox="1"/>
                <p:nvPr/>
              </p:nvSpPr>
              <p:spPr>
                <a:xfrm>
                  <a:off x="2304468" y="3584808"/>
                  <a:ext cx="671783" cy="248543"/>
                </a:xfrm>
                <a:prstGeom prst="rect">
                  <a:avLst/>
                </a:prstGeom>
                <a:solidFill>
                  <a:srgbClr val="92D050"/>
                </a:solidFill>
              </p:spPr>
              <p:txBody>
                <a:bodyPr wrap="square" rtlCol="0">
                  <a:spAutoFit/>
                </a:bodyPr>
                <a:lstStyle/>
                <a:p>
                  <a:r>
                    <a:rPr lang="en-US" altLang="ko-KR" sz="900" dirty="0"/>
                    <a:t>2015</a:t>
                  </a:r>
                  <a:endParaRPr lang="ko-KR" altLang="en-US" sz="900" dirty="0"/>
                </a:p>
              </p:txBody>
            </p:sp>
            <p:sp>
              <p:nvSpPr>
                <p:cNvPr id="83" name="TextBox 82">
                  <a:extLst>
                    <a:ext uri="{FF2B5EF4-FFF2-40B4-BE49-F238E27FC236}">
                      <a16:creationId xmlns:a16="http://schemas.microsoft.com/office/drawing/2014/main" id="{12163F51-BFAD-403D-9505-00B2B564392C}"/>
                    </a:ext>
                  </a:extLst>
                </p:cNvPr>
                <p:cNvSpPr txBox="1"/>
                <p:nvPr/>
              </p:nvSpPr>
              <p:spPr>
                <a:xfrm>
                  <a:off x="3639124" y="3584808"/>
                  <a:ext cx="708726" cy="248543"/>
                </a:xfrm>
                <a:prstGeom prst="rect">
                  <a:avLst/>
                </a:prstGeom>
                <a:solidFill>
                  <a:srgbClr val="92D050"/>
                </a:solidFill>
              </p:spPr>
              <p:txBody>
                <a:bodyPr wrap="square" rtlCol="0">
                  <a:spAutoFit/>
                </a:bodyPr>
                <a:lstStyle/>
                <a:p>
                  <a:r>
                    <a:rPr lang="en-US" altLang="ko-KR" sz="900" dirty="0"/>
                    <a:t>2016</a:t>
                  </a:r>
                  <a:endParaRPr lang="ko-KR" altLang="en-US" sz="900" dirty="0"/>
                </a:p>
              </p:txBody>
            </p:sp>
            <p:sp>
              <p:nvSpPr>
                <p:cNvPr id="84" name="TextBox 83">
                  <a:extLst>
                    <a:ext uri="{FF2B5EF4-FFF2-40B4-BE49-F238E27FC236}">
                      <a16:creationId xmlns:a16="http://schemas.microsoft.com/office/drawing/2014/main" id="{AB2CD0D4-3500-49DD-8214-3B7CD8DB151D}"/>
                    </a:ext>
                  </a:extLst>
                </p:cNvPr>
                <p:cNvSpPr txBox="1"/>
                <p:nvPr/>
              </p:nvSpPr>
              <p:spPr>
                <a:xfrm>
                  <a:off x="5010722" y="3584806"/>
                  <a:ext cx="708724" cy="248543"/>
                </a:xfrm>
                <a:prstGeom prst="rect">
                  <a:avLst/>
                </a:prstGeom>
                <a:solidFill>
                  <a:srgbClr val="92D050"/>
                </a:solidFill>
              </p:spPr>
              <p:txBody>
                <a:bodyPr wrap="square" rtlCol="0">
                  <a:spAutoFit/>
                </a:bodyPr>
                <a:lstStyle/>
                <a:p>
                  <a:r>
                    <a:rPr lang="en-US" altLang="ko-KR" sz="900" dirty="0"/>
                    <a:t>2017</a:t>
                  </a:r>
                  <a:endParaRPr lang="ko-KR" altLang="en-US" sz="900" dirty="0"/>
                </a:p>
              </p:txBody>
            </p:sp>
            <p:sp>
              <p:nvSpPr>
                <p:cNvPr id="85" name="TextBox 84">
                  <a:extLst>
                    <a:ext uri="{FF2B5EF4-FFF2-40B4-BE49-F238E27FC236}">
                      <a16:creationId xmlns:a16="http://schemas.microsoft.com/office/drawing/2014/main" id="{79EDEA09-2C24-431A-A6E4-848465904373}"/>
                    </a:ext>
                  </a:extLst>
                </p:cNvPr>
                <p:cNvSpPr txBox="1"/>
                <p:nvPr/>
              </p:nvSpPr>
              <p:spPr>
                <a:xfrm>
                  <a:off x="6296135" y="3584804"/>
                  <a:ext cx="708723" cy="248543"/>
                </a:xfrm>
                <a:prstGeom prst="rect">
                  <a:avLst/>
                </a:prstGeom>
                <a:solidFill>
                  <a:srgbClr val="92D050"/>
                </a:solidFill>
              </p:spPr>
              <p:txBody>
                <a:bodyPr wrap="square" rtlCol="0">
                  <a:spAutoFit/>
                </a:bodyPr>
                <a:lstStyle/>
                <a:p>
                  <a:r>
                    <a:rPr lang="en-US" altLang="ko-KR" sz="900" dirty="0"/>
                    <a:t>2018</a:t>
                  </a:r>
                  <a:endParaRPr lang="ko-KR" altLang="en-US" sz="900" dirty="0"/>
                </a:p>
              </p:txBody>
            </p:sp>
            <p:sp>
              <p:nvSpPr>
                <p:cNvPr id="86" name="TextBox 85">
                  <a:extLst>
                    <a:ext uri="{FF2B5EF4-FFF2-40B4-BE49-F238E27FC236}">
                      <a16:creationId xmlns:a16="http://schemas.microsoft.com/office/drawing/2014/main" id="{7A06C474-DD24-4EDF-86E5-F4C960F6A63A}"/>
                    </a:ext>
                  </a:extLst>
                </p:cNvPr>
                <p:cNvSpPr txBox="1"/>
                <p:nvPr/>
              </p:nvSpPr>
              <p:spPr>
                <a:xfrm>
                  <a:off x="7698509" y="3584806"/>
                  <a:ext cx="701169" cy="248543"/>
                </a:xfrm>
                <a:prstGeom prst="rect">
                  <a:avLst/>
                </a:prstGeom>
                <a:solidFill>
                  <a:srgbClr val="92D050"/>
                </a:solidFill>
              </p:spPr>
              <p:txBody>
                <a:bodyPr wrap="square" rtlCol="0">
                  <a:spAutoFit/>
                </a:bodyPr>
                <a:lstStyle/>
                <a:p>
                  <a:r>
                    <a:rPr lang="en-US" altLang="ko-KR" sz="900" dirty="0"/>
                    <a:t>2019</a:t>
                  </a:r>
                  <a:endParaRPr lang="ko-KR" altLang="en-US" sz="900" dirty="0"/>
                </a:p>
              </p:txBody>
            </p:sp>
            <p:sp>
              <p:nvSpPr>
                <p:cNvPr id="87" name="TextBox 86">
                  <a:extLst>
                    <a:ext uri="{FF2B5EF4-FFF2-40B4-BE49-F238E27FC236}">
                      <a16:creationId xmlns:a16="http://schemas.microsoft.com/office/drawing/2014/main" id="{AE490FDA-E617-4CD2-BF0F-AA13BB9280AC}"/>
                    </a:ext>
                  </a:extLst>
                </p:cNvPr>
                <p:cNvSpPr txBox="1"/>
                <p:nvPr/>
              </p:nvSpPr>
              <p:spPr>
                <a:xfrm>
                  <a:off x="9051636" y="3584806"/>
                  <a:ext cx="701169" cy="248543"/>
                </a:xfrm>
                <a:prstGeom prst="rect">
                  <a:avLst/>
                </a:prstGeom>
                <a:solidFill>
                  <a:srgbClr val="92D050"/>
                </a:solidFill>
              </p:spPr>
              <p:txBody>
                <a:bodyPr wrap="square" rtlCol="0">
                  <a:spAutoFit/>
                </a:bodyPr>
                <a:lstStyle/>
                <a:p>
                  <a:r>
                    <a:rPr lang="en-US" altLang="ko-KR" sz="900" dirty="0"/>
                    <a:t>2020</a:t>
                  </a:r>
                  <a:endParaRPr lang="ko-KR" altLang="en-US" sz="900" dirty="0"/>
                </a:p>
              </p:txBody>
            </p:sp>
            <p:sp>
              <p:nvSpPr>
                <p:cNvPr id="88" name="TextBox 87">
                  <a:extLst>
                    <a:ext uri="{FF2B5EF4-FFF2-40B4-BE49-F238E27FC236}">
                      <a16:creationId xmlns:a16="http://schemas.microsoft.com/office/drawing/2014/main" id="{D79F62DB-37C6-47FD-958F-20C506C0E9B1}"/>
                    </a:ext>
                  </a:extLst>
                </p:cNvPr>
                <p:cNvSpPr txBox="1"/>
                <p:nvPr/>
              </p:nvSpPr>
              <p:spPr>
                <a:xfrm>
                  <a:off x="10404765" y="3584808"/>
                  <a:ext cx="789704" cy="248543"/>
                </a:xfrm>
                <a:prstGeom prst="rect">
                  <a:avLst/>
                </a:prstGeom>
                <a:solidFill>
                  <a:srgbClr val="92D050"/>
                </a:solidFill>
              </p:spPr>
              <p:txBody>
                <a:bodyPr wrap="square" rtlCol="0">
                  <a:spAutoFit/>
                </a:bodyPr>
                <a:lstStyle/>
                <a:p>
                  <a:r>
                    <a:rPr lang="en-US" altLang="ko-KR" sz="900" dirty="0"/>
                    <a:t>2021</a:t>
                  </a:r>
                  <a:endParaRPr lang="ko-KR" altLang="en-US" sz="900" dirty="0"/>
                </a:p>
              </p:txBody>
            </p:sp>
            <p:sp>
              <p:nvSpPr>
                <p:cNvPr id="89" name="TextBox 88">
                  <a:extLst>
                    <a:ext uri="{FF2B5EF4-FFF2-40B4-BE49-F238E27FC236}">
                      <a16:creationId xmlns:a16="http://schemas.microsoft.com/office/drawing/2014/main" id="{809055EC-71CD-4535-8C75-648FC73DA332}"/>
                    </a:ext>
                  </a:extLst>
                </p:cNvPr>
                <p:cNvSpPr txBox="1"/>
                <p:nvPr/>
              </p:nvSpPr>
              <p:spPr>
                <a:xfrm>
                  <a:off x="4992252" y="5845801"/>
                  <a:ext cx="6317672" cy="235096"/>
                </a:xfrm>
                <a:prstGeom prst="rect">
                  <a:avLst/>
                </a:prstGeom>
                <a:noFill/>
              </p:spPr>
              <p:txBody>
                <a:bodyPr wrap="square">
                  <a:spAutoFit/>
                </a:bodyPr>
                <a:lstStyle/>
                <a:p>
                  <a:r>
                    <a:rPr lang="en-US" altLang="ko-KR" sz="900" dirty="0" err="1"/>
                    <a:t>DCN</a:t>
                  </a:r>
                  <a:endParaRPr lang="ko-KR" altLang="en-US" sz="900" dirty="0"/>
                </a:p>
              </p:txBody>
            </p:sp>
            <p:sp>
              <p:nvSpPr>
                <p:cNvPr id="90" name="TextBox 89">
                  <a:extLst>
                    <a:ext uri="{FF2B5EF4-FFF2-40B4-BE49-F238E27FC236}">
                      <a16:creationId xmlns:a16="http://schemas.microsoft.com/office/drawing/2014/main" id="{DC5A204D-7EF3-45E6-AB91-E6598347DBC8}"/>
                    </a:ext>
                  </a:extLst>
                </p:cNvPr>
                <p:cNvSpPr txBox="1"/>
                <p:nvPr/>
              </p:nvSpPr>
              <p:spPr>
                <a:xfrm>
                  <a:off x="6322291" y="6092022"/>
                  <a:ext cx="6317672" cy="235096"/>
                </a:xfrm>
                <a:prstGeom prst="rect">
                  <a:avLst/>
                </a:prstGeom>
                <a:noFill/>
              </p:spPr>
              <p:txBody>
                <a:bodyPr wrap="square">
                  <a:spAutoFit/>
                </a:bodyPr>
                <a:lstStyle/>
                <a:p>
                  <a:r>
                    <a:rPr lang="en-US" altLang="ko-KR" sz="900"/>
                    <a:t>DCNv2</a:t>
                  </a:r>
                  <a:endParaRPr lang="ko-KR" altLang="en-US" sz="900" dirty="0"/>
                </a:p>
              </p:txBody>
            </p:sp>
            <p:sp>
              <p:nvSpPr>
                <p:cNvPr id="91" name="TextBox 90">
                  <a:extLst>
                    <a:ext uri="{FF2B5EF4-FFF2-40B4-BE49-F238E27FC236}">
                      <a16:creationId xmlns:a16="http://schemas.microsoft.com/office/drawing/2014/main" id="{C96B7AEE-2BC0-45DF-A1B0-9DF5D90C3B3A}"/>
                    </a:ext>
                  </a:extLst>
                </p:cNvPr>
                <p:cNvSpPr txBox="1"/>
                <p:nvPr/>
              </p:nvSpPr>
              <p:spPr>
                <a:xfrm>
                  <a:off x="5010724" y="1983072"/>
                  <a:ext cx="7005782" cy="235096"/>
                </a:xfrm>
                <a:prstGeom prst="rect">
                  <a:avLst/>
                </a:prstGeom>
                <a:noFill/>
              </p:spPr>
              <p:txBody>
                <a:bodyPr wrap="square">
                  <a:spAutoFit/>
                </a:bodyPr>
                <a:lstStyle/>
                <a:p>
                  <a:r>
                    <a:rPr lang="en-US" altLang="ko-KR" sz="900" dirty="0"/>
                    <a:t>Faster R-CNN G-</a:t>
                  </a:r>
                  <a:r>
                    <a:rPr lang="en-US" altLang="ko-KR" sz="900" dirty="0" err="1"/>
                    <a:t>RMI</a:t>
                  </a:r>
                  <a:endParaRPr lang="ko-KR" altLang="en-US" sz="900" dirty="0"/>
                </a:p>
              </p:txBody>
            </p:sp>
            <p:sp>
              <p:nvSpPr>
                <p:cNvPr id="92" name="TextBox 91">
                  <a:extLst>
                    <a:ext uri="{FF2B5EF4-FFF2-40B4-BE49-F238E27FC236}">
                      <a16:creationId xmlns:a16="http://schemas.microsoft.com/office/drawing/2014/main" id="{30B109E7-1385-483C-BD59-DA7854C9C2D0}"/>
                    </a:ext>
                  </a:extLst>
                </p:cNvPr>
                <p:cNvSpPr txBox="1"/>
                <p:nvPr/>
              </p:nvSpPr>
              <p:spPr>
                <a:xfrm>
                  <a:off x="3546168" y="2384870"/>
                  <a:ext cx="1343175" cy="376155"/>
                </a:xfrm>
                <a:prstGeom prst="rect">
                  <a:avLst/>
                </a:prstGeom>
                <a:noFill/>
              </p:spPr>
              <p:txBody>
                <a:bodyPr wrap="square">
                  <a:spAutoFit/>
                </a:bodyPr>
                <a:lstStyle/>
                <a:p>
                  <a:r>
                    <a:rPr lang="en-US" altLang="ko-KR" sz="900" dirty="0"/>
                    <a:t>Faster R-CNN+++</a:t>
                  </a:r>
                  <a:endParaRPr lang="ko-KR" altLang="en-US" sz="900" dirty="0"/>
                </a:p>
              </p:txBody>
            </p:sp>
            <p:sp>
              <p:nvSpPr>
                <p:cNvPr id="93" name="TextBox 92">
                  <a:extLst>
                    <a:ext uri="{FF2B5EF4-FFF2-40B4-BE49-F238E27FC236}">
                      <a16:creationId xmlns:a16="http://schemas.microsoft.com/office/drawing/2014/main" id="{3A6A23ED-9707-49BA-822B-B2C96D2A5154}"/>
                    </a:ext>
                  </a:extLst>
                </p:cNvPr>
                <p:cNvSpPr txBox="1"/>
                <p:nvPr/>
              </p:nvSpPr>
              <p:spPr>
                <a:xfrm>
                  <a:off x="5010724" y="1723215"/>
                  <a:ext cx="7005782" cy="235096"/>
                </a:xfrm>
                <a:prstGeom prst="rect">
                  <a:avLst/>
                </a:prstGeom>
                <a:noFill/>
              </p:spPr>
              <p:txBody>
                <a:bodyPr wrap="square">
                  <a:spAutoFit/>
                </a:bodyPr>
                <a:lstStyle/>
                <a:p>
                  <a:r>
                    <a:rPr lang="en-US" altLang="ko-KR" sz="900" dirty="0"/>
                    <a:t>Deformable R-FCN</a:t>
                  </a:r>
                  <a:endParaRPr lang="ko-KR" altLang="en-US" sz="900" dirty="0"/>
                </a:p>
              </p:txBody>
            </p:sp>
            <p:sp>
              <p:nvSpPr>
                <p:cNvPr id="94" name="TextBox 93">
                  <a:extLst>
                    <a:ext uri="{FF2B5EF4-FFF2-40B4-BE49-F238E27FC236}">
                      <a16:creationId xmlns:a16="http://schemas.microsoft.com/office/drawing/2014/main" id="{F46A3053-DDC2-4678-A3F6-D473146A627B}"/>
                    </a:ext>
                  </a:extLst>
                </p:cNvPr>
                <p:cNvSpPr txBox="1"/>
                <p:nvPr/>
              </p:nvSpPr>
              <p:spPr>
                <a:xfrm>
                  <a:off x="6180680" y="1399151"/>
                  <a:ext cx="7005782" cy="235096"/>
                </a:xfrm>
                <a:prstGeom prst="rect">
                  <a:avLst/>
                </a:prstGeom>
                <a:noFill/>
              </p:spPr>
              <p:txBody>
                <a:bodyPr wrap="square">
                  <a:spAutoFit/>
                </a:bodyPr>
                <a:lstStyle/>
                <a:p>
                  <a:r>
                    <a:rPr lang="en-US" altLang="ko-KR" sz="900" dirty="0"/>
                    <a:t>Cascade R-CNN</a:t>
                  </a:r>
                  <a:endParaRPr lang="ko-KR" altLang="en-US" sz="900" dirty="0"/>
                </a:p>
              </p:txBody>
            </p:sp>
            <p:sp>
              <p:nvSpPr>
                <p:cNvPr id="95" name="TextBox 94">
                  <a:extLst>
                    <a:ext uri="{FF2B5EF4-FFF2-40B4-BE49-F238E27FC236}">
                      <a16:creationId xmlns:a16="http://schemas.microsoft.com/office/drawing/2014/main" id="{8BD56AA8-C63B-4900-858F-234C01011822}"/>
                    </a:ext>
                  </a:extLst>
                </p:cNvPr>
                <p:cNvSpPr txBox="1"/>
                <p:nvPr/>
              </p:nvSpPr>
              <p:spPr>
                <a:xfrm>
                  <a:off x="6180680" y="2165634"/>
                  <a:ext cx="7005782" cy="235096"/>
                </a:xfrm>
                <a:prstGeom prst="rect">
                  <a:avLst/>
                </a:prstGeom>
                <a:noFill/>
              </p:spPr>
              <p:txBody>
                <a:bodyPr wrap="square">
                  <a:spAutoFit/>
                </a:bodyPr>
                <a:lstStyle/>
                <a:p>
                  <a:r>
                    <a:rPr lang="en-US" altLang="ko-KR" sz="900" dirty="0"/>
                    <a:t>DCNv2+Faster R-CNN</a:t>
                  </a:r>
                  <a:endParaRPr lang="ko-KR" altLang="en-US" sz="900" dirty="0"/>
                </a:p>
              </p:txBody>
            </p:sp>
            <p:sp>
              <p:nvSpPr>
                <p:cNvPr id="96" name="TextBox 95">
                  <a:extLst>
                    <a:ext uri="{FF2B5EF4-FFF2-40B4-BE49-F238E27FC236}">
                      <a16:creationId xmlns:a16="http://schemas.microsoft.com/office/drawing/2014/main" id="{D4417AA5-BDC2-4493-8619-CCD9CCA245D9}"/>
                    </a:ext>
                  </a:extLst>
                </p:cNvPr>
                <p:cNvSpPr txBox="1"/>
                <p:nvPr/>
              </p:nvSpPr>
              <p:spPr>
                <a:xfrm>
                  <a:off x="6296135" y="6378418"/>
                  <a:ext cx="7005782" cy="235096"/>
                </a:xfrm>
                <a:prstGeom prst="rect">
                  <a:avLst/>
                </a:prstGeom>
                <a:noFill/>
              </p:spPr>
              <p:txBody>
                <a:bodyPr wrap="square">
                  <a:spAutoFit/>
                </a:bodyPr>
                <a:lstStyle/>
                <a:p>
                  <a:r>
                    <a:rPr lang="en-US" altLang="ko-KR" sz="900" dirty="0"/>
                    <a:t>CornerNet512</a:t>
                  </a:r>
                  <a:endParaRPr lang="ko-KR" altLang="en-US" sz="900" dirty="0"/>
                </a:p>
              </p:txBody>
            </p:sp>
            <p:sp>
              <p:nvSpPr>
                <p:cNvPr id="97" name="TextBox 96">
                  <a:extLst>
                    <a:ext uri="{FF2B5EF4-FFF2-40B4-BE49-F238E27FC236}">
                      <a16:creationId xmlns:a16="http://schemas.microsoft.com/office/drawing/2014/main" id="{260977F3-44E7-48F0-8ABB-7127B0DF65BE}"/>
                    </a:ext>
                  </a:extLst>
                </p:cNvPr>
                <p:cNvSpPr txBox="1"/>
                <p:nvPr/>
              </p:nvSpPr>
              <p:spPr>
                <a:xfrm>
                  <a:off x="8915400" y="2871435"/>
                  <a:ext cx="1664856" cy="658270"/>
                </a:xfrm>
                <a:prstGeom prst="rect">
                  <a:avLst/>
                </a:prstGeom>
                <a:noFill/>
              </p:spPr>
              <p:txBody>
                <a:bodyPr wrap="square">
                  <a:spAutoFit/>
                </a:bodyPr>
                <a:lstStyle/>
                <a:p>
                  <a:r>
                    <a:rPr lang="en-US" altLang="ko-KR" sz="900" dirty="0"/>
                    <a:t>Deeply Supervised Salient Object Detection with Short Connections</a:t>
                  </a:r>
                  <a:endParaRPr lang="ko-KR" altLang="en-US" sz="900" dirty="0"/>
                </a:p>
              </p:txBody>
            </p:sp>
            <p:sp>
              <p:nvSpPr>
                <p:cNvPr id="98" name="직사각형 97">
                  <a:extLst>
                    <a:ext uri="{FF2B5EF4-FFF2-40B4-BE49-F238E27FC236}">
                      <a16:creationId xmlns:a16="http://schemas.microsoft.com/office/drawing/2014/main" id="{F13BE21C-790A-4015-9DBA-BF05B556FC44}"/>
                    </a:ext>
                  </a:extLst>
                </p:cNvPr>
                <p:cNvSpPr/>
                <p:nvPr/>
              </p:nvSpPr>
              <p:spPr>
                <a:xfrm>
                  <a:off x="838200" y="1397293"/>
                  <a:ext cx="11001866" cy="2156355"/>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99" name="직사각형 98">
                  <a:extLst>
                    <a:ext uri="{FF2B5EF4-FFF2-40B4-BE49-F238E27FC236}">
                      <a16:creationId xmlns:a16="http://schemas.microsoft.com/office/drawing/2014/main" id="{F64BF9A5-F2CF-4B59-8AD2-8940727CAD1F}"/>
                    </a:ext>
                  </a:extLst>
                </p:cNvPr>
                <p:cNvSpPr/>
                <p:nvPr/>
              </p:nvSpPr>
              <p:spPr>
                <a:xfrm>
                  <a:off x="838986" y="3956355"/>
                  <a:ext cx="11001866" cy="2793233"/>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solidFill>
                      <a:schemeClr val="tx1"/>
                    </a:solidFill>
                  </a:endParaRPr>
                </a:p>
              </p:txBody>
            </p:sp>
            <p:sp>
              <p:nvSpPr>
                <p:cNvPr id="100" name="TextBox 99">
                  <a:extLst>
                    <a:ext uri="{FF2B5EF4-FFF2-40B4-BE49-F238E27FC236}">
                      <a16:creationId xmlns:a16="http://schemas.microsoft.com/office/drawing/2014/main" id="{60342C88-724C-4EF4-B5E3-A64E014171B5}"/>
                    </a:ext>
                  </a:extLst>
                </p:cNvPr>
                <p:cNvSpPr txBox="1"/>
                <p:nvPr/>
              </p:nvSpPr>
              <p:spPr>
                <a:xfrm>
                  <a:off x="837079" y="1397293"/>
                  <a:ext cx="2291272" cy="281683"/>
                </a:xfrm>
                <a:prstGeom prst="rect">
                  <a:avLst/>
                </a:prstGeom>
                <a:noFill/>
              </p:spPr>
              <p:txBody>
                <a:bodyPr wrap="none" rtlCol="0">
                  <a:spAutoFit/>
                </a:bodyPr>
                <a:lstStyle/>
                <a:p>
                  <a:r>
                    <a:rPr lang="en-US" altLang="ko-KR" sz="1100" b="1" dirty="0"/>
                    <a:t>Two Stage Detection</a:t>
                  </a:r>
                  <a:endParaRPr lang="ko-KR" altLang="en-US" sz="1100" b="1" dirty="0"/>
                </a:p>
              </p:txBody>
            </p:sp>
            <p:sp>
              <p:nvSpPr>
                <p:cNvPr id="101" name="TextBox 100">
                  <a:extLst>
                    <a:ext uri="{FF2B5EF4-FFF2-40B4-BE49-F238E27FC236}">
                      <a16:creationId xmlns:a16="http://schemas.microsoft.com/office/drawing/2014/main" id="{EEC04E51-DCAA-4383-BFA9-FE00262305F2}"/>
                    </a:ext>
                  </a:extLst>
                </p:cNvPr>
                <p:cNvSpPr txBox="1"/>
                <p:nvPr/>
              </p:nvSpPr>
              <p:spPr>
                <a:xfrm>
                  <a:off x="837079" y="3931723"/>
                  <a:ext cx="2277444" cy="281683"/>
                </a:xfrm>
                <a:prstGeom prst="rect">
                  <a:avLst/>
                </a:prstGeom>
                <a:noFill/>
              </p:spPr>
              <p:txBody>
                <a:bodyPr wrap="none" rtlCol="0">
                  <a:spAutoFit/>
                </a:bodyPr>
                <a:lstStyle/>
                <a:p>
                  <a:r>
                    <a:rPr lang="en-US" altLang="ko-KR" sz="1100" b="1" dirty="0"/>
                    <a:t>One Stage Detection</a:t>
                  </a:r>
                  <a:endParaRPr lang="ko-KR" altLang="en-US" sz="1100" b="1" dirty="0"/>
                </a:p>
              </p:txBody>
            </p:sp>
          </p:grpSp>
        </p:grpSp>
      </p:grpSp>
      <p:sp>
        <p:nvSpPr>
          <p:cNvPr id="103" name="TextBox 102">
            <a:extLst>
              <a:ext uri="{FF2B5EF4-FFF2-40B4-BE49-F238E27FC236}">
                <a16:creationId xmlns:a16="http://schemas.microsoft.com/office/drawing/2014/main" id="{A87FE0D0-48BC-4F2D-A93D-AB2D8BC6BBFA}"/>
              </a:ext>
            </a:extLst>
          </p:cNvPr>
          <p:cNvSpPr txBox="1"/>
          <p:nvPr/>
        </p:nvSpPr>
        <p:spPr>
          <a:xfrm>
            <a:off x="6143624" y="6427961"/>
            <a:ext cx="6048375" cy="430887"/>
          </a:xfrm>
          <a:prstGeom prst="rect">
            <a:avLst/>
          </a:prstGeom>
          <a:noFill/>
        </p:spPr>
        <p:txBody>
          <a:bodyPr wrap="square">
            <a:spAutoFit/>
          </a:bodyPr>
          <a:lstStyle/>
          <a:p>
            <a:pPr algn="r"/>
            <a:r>
              <a:rPr lang="ko-KR" altLang="en-US" sz="1100" dirty="0"/>
              <a:t>출처</a:t>
            </a:r>
            <a:r>
              <a:rPr lang="en-US" altLang="ko-KR" sz="1100" dirty="0"/>
              <a:t>: </a:t>
            </a:r>
          </a:p>
          <a:p>
            <a:pPr algn="r"/>
            <a:r>
              <a:rPr lang="ko-KR" altLang="en-US" sz="1100" dirty="0"/>
              <a:t>https://digitalcommons.unl.edu/cgi/viewcontent.cgi?article=9123&amp;context=libphilprac</a:t>
            </a:r>
          </a:p>
        </p:txBody>
      </p:sp>
      <p:sp>
        <p:nvSpPr>
          <p:cNvPr id="52" name="TextBox 51">
            <a:extLst>
              <a:ext uri="{FF2B5EF4-FFF2-40B4-BE49-F238E27FC236}">
                <a16:creationId xmlns:a16="http://schemas.microsoft.com/office/drawing/2014/main" id="{9A13BA63-4780-40D7-AC96-E8D69914F7C2}"/>
              </a:ext>
            </a:extLst>
          </p:cNvPr>
          <p:cNvSpPr txBox="1"/>
          <p:nvPr/>
        </p:nvSpPr>
        <p:spPr>
          <a:xfrm>
            <a:off x="91592" y="5860431"/>
            <a:ext cx="5035779" cy="830997"/>
          </a:xfrm>
          <a:prstGeom prst="rect">
            <a:avLst/>
          </a:prstGeom>
          <a:noFill/>
        </p:spPr>
        <p:txBody>
          <a:bodyPr wrap="square">
            <a:spAutoFit/>
          </a:bodyPr>
          <a:lstStyle/>
          <a:p>
            <a:pPr algn="ctr"/>
            <a:r>
              <a:rPr lang="en-US" altLang="ko-KR" sz="1600" dirty="0">
                <a:latin typeface="+mj-lt"/>
                <a:ea typeface="Malgun Gothic Semilight" panose="020B0502040204020203" pitchFamily="50" charset="-127"/>
                <a:cs typeface="Malgun Gothic Semilight" panose="020B0502040204020203" pitchFamily="50" charset="-127"/>
              </a:rPr>
              <a:t>Object Detection</a:t>
            </a:r>
            <a:r>
              <a:rPr lang="ko-KR" altLang="en-US" sz="1600" dirty="0">
                <a:latin typeface="+mj-lt"/>
                <a:ea typeface="Malgun Gothic Semilight" panose="020B0502040204020203" pitchFamily="50" charset="-127"/>
                <a:cs typeface="Malgun Gothic Semilight" panose="020B0502040204020203" pitchFamily="50" charset="-127"/>
              </a:rPr>
              <a:t> 모델은 크게 </a:t>
            </a:r>
            <a:r>
              <a:rPr lang="ko-KR" altLang="en-US" sz="1600" dirty="0">
                <a:highlight>
                  <a:srgbClr val="C0C0C0"/>
                </a:highlight>
                <a:latin typeface="+mj-lt"/>
                <a:ea typeface="Malgun Gothic Semilight" panose="020B0502040204020203" pitchFamily="50" charset="-127"/>
                <a:cs typeface="Malgun Gothic Semilight" panose="020B0502040204020203" pitchFamily="50" charset="-127"/>
              </a:rPr>
              <a:t>두가지 방식</a:t>
            </a:r>
            <a:r>
              <a:rPr lang="ko-KR" altLang="en-US" sz="1600" dirty="0">
                <a:latin typeface="+mj-lt"/>
                <a:ea typeface="Malgun Gothic Semilight" panose="020B0502040204020203" pitchFamily="50" charset="-127"/>
                <a:cs typeface="Malgun Gothic Semilight" panose="020B0502040204020203" pitchFamily="50" charset="-127"/>
              </a:rPr>
              <a:t>으로 나뉨</a:t>
            </a:r>
            <a:endParaRPr lang="en-US" altLang="ko-KR" sz="1600" dirty="0">
              <a:latin typeface="+mj-lt"/>
              <a:ea typeface="Malgun Gothic Semilight" panose="020B0502040204020203" pitchFamily="50" charset="-127"/>
              <a:cs typeface="Malgun Gothic Semilight" panose="020B0502040204020203" pitchFamily="50" charset="-127"/>
            </a:endParaRPr>
          </a:p>
          <a:p>
            <a:pPr marL="285750" indent="-285750" algn="ctr">
              <a:buFont typeface="Wingdings" panose="05000000000000000000" pitchFamily="2" charset="2"/>
              <a:buChar char="ü"/>
            </a:pPr>
            <a:r>
              <a:rPr lang="en-US" altLang="ko-KR"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1-stage</a:t>
            </a:r>
            <a:r>
              <a:rPr lang="ko-KR" altLang="en-US"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Detector</a:t>
            </a:r>
          </a:p>
          <a:p>
            <a:pPr marL="285750" indent="-285750" algn="ctr">
              <a:buFont typeface="Wingdings" panose="05000000000000000000" pitchFamily="2" charset="2"/>
              <a:buChar char="ü"/>
            </a:pPr>
            <a:r>
              <a:rPr lang="en-US" altLang="ko-KR"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2-stage</a:t>
            </a:r>
            <a:r>
              <a:rPr lang="ko-KR" altLang="en-US"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600" b="1"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Detector</a:t>
            </a:r>
            <a:endParaRPr lang="ko-KR" altLang="en-US" sz="1600" dirty="0">
              <a:latin typeface="+mj-lt"/>
              <a:ea typeface="Malgun Gothic Semilight" panose="020B0502040204020203" pitchFamily="50" charset="-127"/>
              <a:cs typeface="Malgun Gothic Semilight" panose="020B0502040204020203" pitchFamily="50" charset="-127"/>
            </a:endParaRPr>
          </a:p>
        </p:txBody>
      </p:sp>
      <p:cxnSp>
        <p:nvCxnSpPr>
          <p:cNvPr id="5" name="직선 화살표 연결선 4">
            <a:extLst>
              <a:ext uri="{FF2B5EF4-FFF2-40B4-BE49-F238E27FC236}">
                <a16:creationId xmlns:a16="http://schemas.microsoft.com/office/drawing/2014/main" id="{E1ED2A06-9C0B-4945-AC10-BC237E9E4E29}"/>
              </a:ext>
            </a:extLst>
          </p:cNvPr>
          <p:cNvCxnSpPr>
            <a:cxnSpLocks/>
          </p:cNvCxnSpPr>
          <p:nvPr/>
        </p:nvCxnSpPr>
        <p:spPr>
          <a:xfrm>
            <a:off x="2415942" y="1772848"/>
            <a:ext cx="971985" cy="40574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직선 화살표 연결선 8">
            <a:extLst>
              <a:ext uri="{FF2B5EF4-FFF2-40B4-BE49-F238E27FC236}">
                <a16:creationId xmlns:a16="http://schemas.microsoft.com/office/drawing/2014/main" id="{4CA5C5DF-E828-4AB6-B870-DB9A607ECBB4}"/>
              </a:ext>
            </a:extLst>
          </p:cNvPr>
          <p:cNvCxnSpPr>
            <a:cxnSpLocks/>
          </p:cNvCxnSpPr>
          <p:nvPr/>
        </p:nvCxnSpPr>
        <p:spPr>
          <a:xfrm>
            <a:off x="2479892" y="4093346"/>
            <a:ext cx="891006" cy="1726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Object 3">
            <a:extLst>
              <a:ext uri="{FF2B5EF4-FFF2-40B4-BE49-F238E27FC236}">
                <a16:creationId xmlns:a16="http://schemas.microsoft.com/office/drawing/2014/main" id="{80E96381-3608-4CF7-BD00-FAB789126D29}"/>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모델선정과정</a:t>
            </a:r>
            <a:endParaRPr lang="en-US" sz="1200" dirty="0">
              <a:latin typeface="S-Core Dream 4 Regular" panose="020B0503030302020204" pitchFamily="34" charset="-127"/>
              <a:ea typeface="S-Core Dream 4 Regular" panose="020B0503030302020204" pitchFamily="34" charset="-127"/>
            </a:endParaRPr>
          </a:p>
        </p:txBody>
      </p:sp>
      <p:sp>
        <p:nvSpPr>
          <p:cNvPr id="62" name="Object 2">
            <a:extLst>
              <a:ext uri="{FF2B5EF4-FFF2-40B4-BE49-F238E27FC236}">
                <a16:creationId xmlns:a16="http://schemas.microsoft.com/office/drawing/2014/main" id="{AD532277-2BB4-4027-BC2B-6CC459031EB9}"/>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직사각형 51">
            <a:extLst>
              <a:ext uri="{FF2B5EF4-FFF2-40B4-BE49-F238E27FC236}">
                <a16:creationId xmlns:a16="http://schemas.microsoft.com/office/drawing/2014/main" id="{44BA8528-6244-42E3-8494-9FF6EBA5CD7E}"/>
              </a:ext>
            </a:extLst>
          </p:cNvPr>
          <p:cNvSpPr/>
          <p:nvPr/>
        </p:nvSpPr>
        <p:spPr>
          <a:xfrm>
            <a:off x="4118951" y="4560986"/>
            <a:ext cx="3500888" cy="253916"/>
          </a:xfrm>
          <a:prstGeom prst="rect">
            <a:avLst/>
          </a:prstGeom>
        </p:spPr>
        <p:txBody>
          <a:bodyPr wrap="square">
            <a:spAutoFit/>
          </a:bodyPr>
          <a:lstStyle/>
          <a:p>
            <a:pPr algn="ctr"/>
            <a:r>
              <a:rPr lang="en-US" altLang="ko-KR" sz="105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&lt;</a:t>
            </a:r>
            <a:r>
              <a:rPr lang="ko-KR" altLang="en-US" sz="105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사진</a:t>
            </a:r>
            <a:r>
              <a:rPr lang="en-US" altLang="ko-KR" sz="1050" dirty="0">
                <a:ln>
                  <a:solidFill>
                    <a:schemeClr val="tx1">
                      <a:alpha val="30000"/>
                    </a:schemeClr>
                  </a:solidFill>
                </a:ln>
                <a:latin typeface="Malgun Gothic Semilight" panose="020B0502040204020203" pitchFamily="50" charset="-127"/>
                <a:ea typeface="Malgun Gothic Semilight" panose="020B0502040204020203" pitchFamily="50" charset="-127"/>
                <a:cs typeface="Malgun Gothic Semilight" panose="020B0502040204020203" pitchFamily="50" charset="-127"/>
              </a:rPr>
              <a:t>1&gt; Object Detection Milestones </a:t>
            </a:r>
          </a:p>
        </p:txBody>
      </p:sp>
      <p:sp>
        <p:nvSpPr>
          <p:cNvPr id="53" name="직사각형 52">
            <a:extLst>
              <a:ext uri="{FF2B5EF4-FFF2-40B4-BE49-F238E27FC236}">
                <a16:creationId xmlns:a16="http://schemas.microsoft.com/office/drawing/2014/main" id="{9B14BD99-6E09-4B18-A06F-72DE576926A3}"/>
              </a:ext>
            </a:extLst>
          </p:cNvPr>
          <p:cNvSpPr/>
          <p:nvPr/>
        </p:nvSpPr>
        <p:spPr>
          <a:xfrm>
            <a:off x="2523925" y="6427113"/>
            <a:ext cx="9668075" cy="600164"/>
          </a:xfrm>
          <a:prstGeom prst="rect">
            <a:avLst/>
          </a:prstGeom>
        </p:spPr>
        <p:txBody>
          <a:bodyPr wrap="square">
            <a:spAutoFit/>
          </a:bodyPr>
          <a:lstStyle/>
          <a:p>
            <a:pPr algn="r"/>
            <a:r>
              <a:rPr lang="ko-KR" altLang="en-US"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algn="r"/>
            <a:r>
              <a:rPr lang="en-US" altLang="ko-KR" sz="1100" dirty="0" err="1">
                <a:latin typeface="+mj-lt"/>
                <a:ea typeface="Malgun Gothic Semilight" panose="020B0502040204020203" pitchFamily="50" charset="-127"/>
                <a:cs typeface="Malgun Gothic Semilight" panose="020B0502040204020203" pitchFamily="50" charset="-127"/>
              </a:rPr>
              <a:t>Zhengxia</a:t>
            </a:r>
            <a:r>
              <a:rPr lang="en-US" altLang="ko-KR" sz="1100" dirty="0">
                <a:latin typeface="+mj-lt"/>
                <a:ea typeface="Malgun Gothic Semilight" panose="020B0502040204020203" pitchFamily="50" charset="-127"/>
                <a:cs typeface="Malgun Gothic Semilight" panose="020B0502040204020203" pitchFamily="50" charset="-127"/>
              </a:rPr>
              <a:t> Zou, </a:t>
            </a:r>
            <a:r>
              <a:rPr lang="en-US" altLang="ko-KR" sz="1100" dirty="0" err="1">
                <a:latin typeface="+mj-lt"/>
                <a:ea typeface="Malgun Gothic Semilight" panose="020B0502040204020203" pitchFamily="50" charset="-127"/>
                <a:cs typeface="Malgun Gothic Semilight" panose="020B0502040204020203" pitchFamily="50" charset="-127"/>
              </a:rPr>
              <a:t>Zhenwei</a:t>
            </a:r>
            <a:r>
              <a:rPr lang="en-US" altLang="ko-KR" sz="1100" dirty="0">
                <a:latin typeface="+mj-lt"/>
                <a:ea typeface="Malgun Gothic Semilight" panose="020B0502040204020203" pitchFamily="50" charset="-127"/>
                <a:cs typeface="Malgun Gothic Semilight" panose="020B0502040204020203" pitchFamily="50" charset="-127"/>
              </a:rPr>
              <a:t> Shi, Member, IEEE, </a:t>
            </a:r>
            <a:r>
              <a:rPr lang="en-US" altLang="ko-KR" sz="1100" dirty="0" err="1">
                <a:latin typeface="+mj-lt"/>
                <a:ea typeface="Malgun Gothic Semilight" panose="020B0502040204020203" pitchFamily="50" charset="-127"/>
                <a:cs typeface="Malgun Gothic Semilight" panose="020B0502040204020203" pitchFamily="50" charset="-127"/>
              </a:rPr>
              <a:t>Yuhong</a:t>
            </a:r>
            <a:r>
              <a:rPr lang="en-US" altLang="ko-KR" sz="1100" dirty="0">
                <a:latin typeface="+mj-lt"/>
                <a:ea typeface="Malgun Gothic Semilight" panose="020B0502040204020203" pitchFamily="50" charset="-127"/>
                <a:cs typeface="Malgun Gothic Semilight" panose="020B0502040204020203" pitchFamily="50" charset="-127"/>
              </a:rPr>
              <a:t> Guo, and </a:t>
            </a:r>
            <a:r>
              <a:rPr lang="en-US" altLang="ko-KR" sz="1100" dirty="0" err="1">
                <a:latin typeface="+mj-lt"/>
                <a:ea typeface="Malgun Gothic Semilight" panose="020B0502040204020203" pitchFamily="50" charset="-127"/>
                <a:cs typeface="Malgun Gothic Semilight" panose="020B0502040204020203" pitchFamily="50" charset="-127"/>
              </a:rPr>
              <a:t>Jieping</a:t>
            </a:r>
            <a:r>
              <a:rPr lang="en-US" altLang="ko-KR" sz="1100" dirty="0">
                <a:latin typeface="+mj-lt"/>
                <a:ea typeface="Malgun Gothic Semilight" panose="020B0502040204020203" pitchFamily="50" charset="-127"/>
                <a:cs typeface="Malgun Gothic Semilight" panose="020B0502040204020203" pitchFamily="50" charset="-127"/>
              </a:rPr>
              <a:t> Ye, Senior Member, IEEE  </a:t>
            </a:r>
            <a:r>
              <a:rPr lang="ko-KR" altLang="en-US" sz="1100" kern="0" dirty="0">
                <a:latin typeface="+mj-lt"/>
                <a:ea typeface="Malgun Gothic Semilight" panose="020B0502040204020203" pitchFamily="50" charset="-127"/>
                <a:cs typeface="Malgun Gothic Semilight" panose="020B0502040204020203" pitchFamily="50" charset="-127"/>
              </a:rPr>
              <a:t>「</a:t>
            </a:r>
            <a:r>
              <a:rPr lang="en-US" altLang="ko-KR" sz="1100" dirty="0">
                <a:latin typeface="+mj-lt"/>
                <a:ea typeface="Malgun Gothic Semilight" panose="020B0502040204020203" pitchFamily="50" charset="-127"/>
                <a:cs typeface="Malgun Gothic Semilight" panose="020B0502040204020203" pitchFamily="50" charset="-127"/>
              </a:rPr>
              <a:t> Object Detection in 20 Years: A Survey </a:t>
            </a:r>
            <a:r>
              <a:rPr lang="ko-KR" altLang="en-US" sz="1100" kern="0" dirty="0">
                <a:latin typeface="+mj-lt"/>
                <a:ea typeface="Malgun Gothic Semilight" panose="020B0502040204020203" pitchFamily="50" charset="-127"/>
                <a:cs typeface="Malgun Gothic Semilight" panose="020B0502040204020203" pitchFamily="50" charset="-127"/>
              </a:rPr>
              <a:t>」</a:t>
            </a:r>
            <a:r>
              <a:rPr lang="en-US" altLang="ko-KR" sz="1100" kern="0" dirty="0">
                <a:latin typeface="+mj-lt"/>
                <a:ea typeface="Malgun Gothic Semilight" panose="020B0502040204020203" pitchFamily="50" charset="-127"/>
                <a:cs typeface="Malgun Gothic Semilight" panose="020B0502040204020203" pitchFamily="50" charset="-127"/>
              </a:rPr>
              <a:t>, 2019</a:t>
            </a:r>
            <a:r>
              <a:rPr lang="ko-KR" altLang="en-US" sz="1100" kern="0" dirty="0">
                <a:latin typeface="+mj-lt"/>
                <a:ea typeface="Malgun Gothic Semilight" panose="020B0502040204020203" pitchFamily="50" charset="-127"/>
                <a:cs typeface="Malgun Gothic Semilight" panose="020B0502040204020203" pitchFamily="50" charset="-127"/>
              </a:rPr>
              <a:t>년</a:t>
            </a:r>
            <a:r>
              <a:rPr lang="en-US" altLang="ko-KR" sz="1100" kern="0" dirty="0">
                <a:latin typeface="+mj-lt"/>
                <a:ea typeface="Malgun Gothic Semilight" panose="020B0502040204020203" pitchFamily="50" charset="-127"/>
                <a:cs typeface="Malgun Gothic Semilight" panose="020B0502040204020203" pitchFamily="50" charset="-127"/>
              </a:rPr>
              <a:t>, p.2</a:t>
            </a:r>
            <a:endParaRPr lang="ko-KR" altLang="en-US" sz="1100" kern="0" dirty="0">
              <a:latin typeface="+mj-lt"/>
              <a:ea typeface="Malgun Gothic Semilight" panose="020B0502040204020203" pitchFamily="50" charset="-127"/>
              <a:cs typeface="Malgun Gothic Semilight" panose="020B0502040204020203" pitchFamily="50" charset="-127"/>
            </a:endParaRPr>
          </a:p>
        </p:txBody>
      </p:sp>
      <p:sp>
        <p:nvSpPr>
          <p:cNvPr id="54" name="직사각형 53">
            <a:extLst>
              <a:ext uri="{FF2B5EF4-FFF2-40B4-BE49-F238E27FC236}">
                <a16:creationId xmlns:a16="http://schemas.microsoft.com/office/drawing/2014/main" id="{7D5A1BFB-99C2-4ECF-B30E-8B4D7D85F035}"/>
              </a:ext>
            </a:extLst>
          </p:cNvPr>
          <p:cNvSpPr/>
          <p:nvPr/>
        </p:nvSpPr>
        <p:spPr>
          <a:xfrm>
            <a:off x="103512" y="5018889"/>
            <a:ext cx="11983452" cy="954107"/>
          </a:xfrm>
          <a:prstGeom prst="rect">
            <a:avLst/>
          </a:prstGeom>
        </p:spPr>
        <p:txBody>
          <a:bodyPr wrap="square">
            <a:spAutoFit/>
          </a:bodyPr>
          <a:lstStyle/>
          <a:p>
            <a:pPr marL="114306" indent="-114306" algn="ctr">
              <a:buFontTx/>
              <a:buChar char="-"/>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lgn="ctr">
              <a:buFont typeface="Arial" panose="020B0604020202020204" pitchFamily="34" charset="0"/>
              <a:buChar char="•"/>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1-stage detector</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방식은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Classification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문제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어떤 물체인지 분류</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Localization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문제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박스를 통해 물체의 위치 정보 표시</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동시에 수행</a:t>
            </a: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lgn="ctr">
              <a:buFont typeface="Arial" panose="020B0604020202020204" pitchFamily="34" charset="0"/>
              <a:buChar char="•"/>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2-stage detector</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방식은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Classification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문제와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Localization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문제를 순차적으로 수행</a:t>
            </a: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lgn="ctr">
              <a:buFont typeface="Arial" panose="020B0604020202020204" pitchFamily="34" charset="0"/>
              <a:buChar char="•"/>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p:txBody>
      </p:sp>
      <p:pic>
        <p:nvPicPr>
          <p:cNvPr id="62" name="그림 61">
            <a:extLst>
              <a:ext uri="{FF2B5EF4-FFF2-40B4-BE49-F238E27FC236}">
                <a16:creationId xmlns:a16="http://schemas.microsoft.com/office/drawing/2014/main" id="{22D13E7D-C942-4060-8E44-A1C7E152FEE1}"/>
              </a:ext>
            </a:extLst>
          </p:cNvPr>
          <p:cNvPicPr>
            <a:picLocks noChangeAspect="1"/>
          </p:cNvPicPr>
          <p:nvPr/>
        </p:nvPicPr>
        <p:blipFill>
          <a:blip r:embed="rId2"/>
          <a:stretch>
            <a:fillRect/>
          </a:stretch>
        </p:blipFill>
        <p:spPr>
          <a:xfrm>
            <a:off x="2924669" y="1639295"/>
            <a:ext cx="5889451" cy="2912066"/>
          </a:xfrm>
          <a:prstGeom prst="rect">
            <a:avLst/>
          </a:prstGeom>
          <a:ln w="6350">
            <a:solidFill>
              <a:schemeClr val="tx1"/>
            </a:solidFill>
          </a:ln>
        </p:spPr>
      </p:pic>
      <p:sp>
        <p:nvSpPr>
          <p:cNvPr id="10" name="Object 3">
            <a:extLst>
              <a:ext uri="{FF2B5EF4-FFF2-40B4-BE49-F238E27FC236}">
                <a16:creationId xmlns:a16="http://schemas.microsoft.com/office/drawing/2014/main" id="{731526A7-502E-4AD9-953D-C5C5489D92C5}"/>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a. </a:t>
            </a:r>
            <a:r>
              <a:rPr lang="ko-KR" altLang="en-US" sz="1200" kern="0" spc="400" dirty="0">
                <a:latin typeface="S-Core Dream 4 Regular" panose="020B0503030302020204" pitchFamily="34" charset="-127"/>
                <a:ea typeface="S-Core Dream 4 Regular" panose="020B0503030302020204" pitchFamily="34" charset="-127"/>
              </a:rPr>
              <a:t>모델선정과정</a:t>
            </a:r>
            <a:endParaRPr lang="en-US" sz="1200" dirty="0">
              <a:latin typeface="S-Core Dream 4 Regular" panose="020B0503030302020204" pitchFamily="34" charset="-127"/>
              <a:ea typeface="S-Core Dream 4 Regular" panose="020B0503030302020204" pitchFamily="34" charset="-127"/>
            </a:endParaRPr>
          </a:p>
        </p:txBody>
      </p:sp>
      <p:sp>
        <p:nvSpPr>
          <p:cNvPr id="11" name="Object 2">
            <a:extLst>
              <a:ext uri="{FF2B5EF4-FFF2-40B4-BE49-F238E27FC236}">
                <a16:creationId xmlns:a16="http://schemas.microsoft.com/office/drawing/2014/main" id="{9FCC58B7-7CE3-4CAD-B482-AE63E4C042A4}"/>
              </a:ext>
            </a:extLst>
          </p:cNvPr>
          <p:cNvSpPr txBox="1"/>
          <p:nvPr/>
        </p:nvSpPr>
        <p:spPr>
          <a:xfrm>
            <a:off x="6203569" y="5873967"/>
            <a:ext cx="5211308" cy="523220"/>
          </a:xfrm>
          <a:prstGeom prst="rect">
            <a:avLst/>
          </a:prstGeom>
          <a:solidFill>
            <a:srgbClr val="E4503C">
              <a:alpha val="19000"/>
            </a:srgbClr>
          </a:solidFill>
        </p:spPr>
        <p:txBody>
          <a:bodyPr wrap="square" rtlCol="0" anchor="t">
            <a:spAutoFit/>
          </a:bodyPr>
          <a:lstStyle/>
          <a:p>
            <a:pPr algn="ctr"/>
            <a:r>
              <a:rPr lang="ko-KR" altLang="en-US" sz="1400" kern="0" spc="667" dirty="0">
                <a:latin typeface="+mj-lt"/>
                <a:ea typeface="Malgun Gothic Semilight" panose="020B0502040204020203" pitchFamily="50" charset="-127"/>
                <a:cs typeface="Malgun Gothic Semilight" panose="020B0502040204020203" pitchFamily="50" charset="-127"/>
              </a:rPr>
              <a:t>실시간 </a:t>
            </a:r>
            <a:r>
              <a:rPr lang="en-US" altLang="ko-KR" sz="1400" kern="0" spc="667" dirty="0" err="1">
                <a:latin typeface="+mj-lt"/>
                <a:ea typeface="Malgun Gothic Semilight" panose="020B0502040204020203" pitchFamily="50" charset="-127"/>
                <a:cs typeface="Malgun Gothic Semilight" panose="020B0502040204020203" pitchFamily="50" charset="-127"/>
              </a:rPr>
              <a:t>cctv</a:t>
            </a:r>
            <a:r>
              <a:rPr lang="ko-KR" altLang="en-US" sz="1400" kern="0" spc="667" dirty="0">
                <a:latin typeface="+mj-lt"/>
                <a:ea typeface="Malgun Gothic Semilight" panose="020B0502040204020203" pitchFamily="50" charset="-127"/>
                <a:cs typeface="Malgun Gothic Semilight" panose="020B0502040204020203" pitchFamily="50" charset="-127"/>
              </a:rPr>
              <a:t>영상에서는 어떤 모델을 </a:t>
            </a:r>
            <a:endParaRPr lang="en-US" altLang="ko-KR" sz="1400" kern="0" spc="667" dirty="0">
              <a:latin typeface="+mj-lt"/>
              <a:ea typeface="Malgun Gothic Semilight" panose="020B0502040204020203" pitchFamily="50" charset="-127"/>
              <a:cs typeface="Malgun Gothic Semilight" panose="020B0502040204020203" pitchFamily="50" charset="-127"/>
            </a:endParaRPr>
          </a:p>
          <a:p>
            <a:pPr algn="ctr"/>
            <a:r>
              <a:rPr lang="ko-KR" altLang="en-US" sz="1400" kern="0" spc="667" dirty="0">
                <a:latin typeface="+mj-lt"/>
                <a:ea typeface="Malgun Gothic Semilight" panose="020B0502040204020203" pitchFamily="50" charset="-127"/>
                <a:cs typeface="Malgun Gothic Semilight" panose="020B0502040204020203" pitchFamily="50" charset="-127"/>
              </a:rPr>
              <a:t>사용하는 것이 더 적합한가</a:t>
            </a:r>
            <a:r>
              <a:rPr lang="en-US" altLang="ko-KR" sz="1400" kern="0" spc="667" dirty="0">
                <a:latin typeface="+mj-lt"/>
                <a:ea typeface="Malgun Gothic Semilight" panose="020B0502040204020203" pitchFamily="50" charset="-127"/>
                <a:cs typeface="Malgun Gothic Semilight" panose="020B0502040204020203" pitchFamily="50" charset="-127"/>
              </a:rPr>
              <a:t>?</a:t>
            </a:r>
            <a:endParaRPr lang="en-US" sz="1000" dirty="0">
              <a:latin typeface="+mj-lt"/>
              <a:ea typeface="Malgun Gothic Semilight" panose="020B0502040204020203" pitchFamily="50" charset="-127"/>
              <a:cs typeface="Malgun Gothic Semilight" panose="020B0502040204020203" pitchFamily="50" charset="-127"/>
            </a:endParaRPr>
          </a:p>
        </p:txBody>
      </p:sp>
      <p:sp>
        <p:nvSpPr>
          <p:cNvPr id="13" name="TextBox 12">
            <a:extLst>
              <a:ext uri="{FF2B5EF4-FFF2-40B4-BE49-F238E27FC236}">
                <a16:creationId xmlns:a16="http://schemas.microsoft.com/office/drawing/2014/main" id="{A3FF3E1B-62F7-4901-8927-E15734F87E38}"/>
              </a:ext>
            </a:extLst>
          </p:cNvPr>
          <p:cNvSpPr txBox="1"/>
          <p:nvPr/>
        </p:nvSpPr>
        <p:spPr>
          <a:xfrm>
            <a:off x="771198" y="5881282"/>
            <a:ext cx="4197408" cy="523220"/>
          </a:xfrm>
          <a:prstGeom prst="rect">
            <a:avLst/>
          </a:prstGeom>
          <a:noFill/>
        </p:spPr>
        <p:txBody>
          <a:bodyPr wrap="square">
            <a:spAutoFit/>
          </a:bodyPr>
          <a:lstStyle/>
          <a:p>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-&gt; 1-stage detector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특징</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속도</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빠름</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정확도 낮음</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-&gt; 2-stage detector</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특징</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속도 느림</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정확도 높음</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3" name="화살표: 오른쪽 2">
            <a:extLst>
              <a:ext uri="{FF2B5EF4-FFF2-40B4-BE49-F238E27FC236}">
                <a16:creationId xmlns:a16="http://schemas.microsoft.com/office/drawing/2014/main" id="{DF060765-D3DB-4001-9579-919AAD1B4201}"/>
              </a:ext>
            </a:extLst>
          </p:cNvPr>
          <p:cNvSpPr/>
          <p:nvPr/>
        </p:nvSpPr>
        <p:spPr>
          <a:xfrm>
            <a:off x="5167139" y="6085862"/>
            <a:ext cx="777449" cy="9922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Malgun Gothic Semilight" panose="020B0502040204020203" pitchFamily="50" charset="-127"/>
              <a:cs typeface="Malgun Gothic Semilight" panose="020B0502040204020203" pitchFamily="50" charset="-127"/>
            </a:endParaRPr>
          </a:p>
        </p:txBody>
      </p:sp>
      <p:sp>
        <p:nvSpPr>
          <p:cNvPr id="12" name="Object 2">
            <a:extLst>
              <a:ext uri="{FF2B5EF4-FFF2-40B4-BE49-F238E27FC236}">
                <a16:creationId xmlns:a16="http://schemas.microsoft.com/office/drawing/2014/main" id="{A957E538-C56A-432C-8963-C903720CBDBE}"/>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2101582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17F6D31E-5508-4201-B716-73F22440156D}"/>
              </a:ext>
            </a:extLst>
          </p:cNvPr>
          <p:cNvSpPr/>
          <p:nvPr/>
        </p:nvSpPr>
        <p:spPr>
          <a:xfrm>
            <a:off x="210597" y="6407052"/>
            <a:ext cx="11981403" cy="430887"/>
          </a:xfrm>
          <a:prstGeom prst="rect">
            <a:avLst/>
          </a:prstGeom>
        </p:spPr>
        <p:txBody>
          <a:bodyPr wrap="square">
            <a:spAutoFit/>
          </a:bodyPr>
          <a:lstStyle/>
          <a:p>
            <a:pPr algn="r"/>
            <a:r>
              <a:rPr lang="ko-KR" altLang="en-US" sz="1100" dirty="0">
                <a:ln>
                  <a:solidFill>
                    <a:schemeClr val="tx1">
                      <a:alpha val="30000"/>
                    </a:schemeClr>
                  </a:solidFill>
                </a:ln>
                <a:ea typeface="KoPub돋움체 Light" panose="02020603020101020101" pitchFamily="18" charset="-127"/>
              </a:rPr>
              <a:t>이미지 출처</a:t>
            </a:r>
            <a:r>
              <a:rPr lang="en-US" altLang="ko-KR" sz="1100" dirty="0">
                <a:ln>
                  <a:solidFill>
                    <a:schemeClr val="tx1">
                      <a:alpha val="30000"/>
                    </a:schemeClr>
                  </a:solidFill>
                </a:ln>
                <a:ea typeface="KoPub돋움체 Light" panose="02020603020101020101" pitchFamily="18" charset="-127"/>
              </a:rPr>
              <a:t>:   </a:t>
            </a:r>
          </a:p>
          <a:p>
            <a:pPr algn="r"/>
            <a:r>
              <a:rPr lang="en-US" altLang="ko-KR" sz="1100" dirty="0"/>
              <a:t>Joseph Redmon, Ali Farhadi, </a:t>
            </a:r>
            <a:r>
              <a:rPr lang="ko-KR" altLang="en-US" sz="1100" kern="0" spc="0" dirty="0">
                <a:solidFill>
                  <a:srgbClr val="000000"/>
                </a:solidFill>
                <a:effectLst/>
                <a:latin typeface="맑은고딕"/>
                <a:ea typeface="함초롬바탕" panose="02030604000101010101" pitchFamily="18" charset="-127"/>
              </a:rPr>
              <a:t>「</a:t>
            </a:r>
            <a:r>
              <a:rPr lang="en-US" altLang="ko-KR" sz="1100" dirty="0">
                <a:latin typeface="맑은고딕"/>
              </a:rPr>
              <a:t> </a:t>
            </a:r>
            <a:r>
              <a:rPr lang="en-US" altLang="ko-KR" sz="1100" dirty="0"/>
              <a:t>YOLO9000: Better, Faster, Stronger </a:t>
            </a:r>
            <a:r>
              <a:rPr lang="ko-KR" altLang="en-US" sz="1100" kern="0" spc="0" dirty="0">
                <a:solidFill>
                  <a:srgbClr val="000000"/>
                </a:solidFill>
                <a:effectLst/>
                <a:latin typeface="맑은고딕"/>
                <a:ea typeface="함초롬바탕" panose="02030604000101010101" pitchFamily="18" charset="-127"/>
              </a:rPr>
              <a:t>」</a:t>
            </a:r>
            <a:r>
              <a:rPr lang="en-US" altLang="ko-KR" sz="1100" kern="0" spc="0" dirty="0">
                <a:solidFill>
                  <a:srgbClr val="000000"/>
                </a:solidFill>
                <a:effectLst/>
                <a:latin typeface="맑은고딕"/>
                <a:ea typeface="함초롬바탕" panose="02030604000101010101" pitchFamily="18" charset="-127"/>
              </a:rPr>
              <a:t>, 2016</a:t>
            </a:r>
            <a:r>
              <a:rPr lang="ko-KR" altLang="en-US" sz="1100" kern="0" spc="0" dirty="0">
                <a:solidFill>
                  <a:srgbClr val="000000"/>
                </a:solidFill>
                <a:effectLst/>
                <a:latin typeface="맑은고딕"/>
                <a:ea typeface="함초롬바탕" panose="02030604000101010101" pitchFamily="18" charset="-127"/>
              </a:rPr>
              <a:t>년</a:t>
            </a:r>
            <a:r>
              <a:rPr lang="en-US" altLang="ko-KR" sz="1100" kern="0" spc="0" dirty="0">
                <a:solidFill>
                  <a:srgbClr val="000000"/>
                </a:solidFill>
                <a:effectLst/>
                <a:latin typeface="맑은고딕"/>
                <a:ea typeface="함초롬바탕" panose="02030604000101010101" pitchFamily="18" charset="-127"/>
              </a:rPr>
              <a:t>, p.4</a:t>
            </a:r>
            <a:endParaRPr lang="ko-KR" altLang="en-US" sz="1100" kern="0" spc="0" dirty="0">
              <a:solidFill>
                <a:srgbClr val="000000"/>
              </a:solidFill>
              <a:effectLst/>
              <a:latin typeface="맑은고딕"/>
            </a:endParaRPr>
          </a:p>
        </p:txBody>
      </p:sp>
      <p:sp>
        <p:nvSpPr>
          <p:cNvPr id="22" name="Object 3">
            <a:extLst>
              <a:ext uri="{FF2B5EF4-FFF2-40B4-BE49-F238E27FC236}">
                <a16:creationId xmlns:a16="http://schemas.microsoft.com/office/drawing/2014/main" id="{56714DDD-C92E-48F4-8EDD-E74577E85FB8}"/>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one-stage detection </a:t>
            </a:r>
            <a:r>
              <a:rPr lang="ko-KR" altLang="en-US" sz="1200" kern="0" spc="400" dirty="0">
                <a:latin typeface="S-Core Dream 4 Regular" panose="020B0503030302020204" pitchFamily="34" charset="-127"/>
                <a:ea typeface="S-Core Dream 4 Regular" panose="020B0503030302020204" pitchFamily="34" charset="-127"/>
              </a:rPr>
              <a:t>방법 선택</a:t>
            </a:r>
            <a:endParaRPr lang="en-US" sz="1200" dirty="0">
              <a:latin typeface="S-Core Dream 4 Regular" panose="020B0503030302020204" pitchFamily="34" charset="-127"/>
              <a:ea typeface="S-Core Dream 4 Regular" panose="020B0503030302020204" pitchFamily="34" charset="-127"/>
            </a:endParaRPr>
          </a:p>
        </p:txBody>
      </p:sp>
      <p:grpSp>
        <p:nvGrpSpPr>
          <p:cNvPr id="4" name="그룹 3">
            <a:extLst>
              <a:ext uri="{FF2B5EF4-FFF2-40B4-BE49-F238E27FC236}">
                <a16:creationId xmlns:a16="http://schemas.microsoft.com/office/drawing/2014/main" id="{400BFD91-66FC-44D7-8C43-B29CAA650159}"/>
              </a:ext>
            </a:extLst>
          </p:cNvPr>
          <p:cNvGrpSpPr/>
          <p:nvPr/>
        </p:nvGrpSpPr>
        <p:grpSpPr>
          <a:xfrm>
            <a:off x="476689" y="1702231"/>
            <a:ext cx="5462098" cy="4135309"/>
            <a:chOff x="595961" y="1637718"/>
            <a:chExt cx="5075428" cy="4343224"/>
          </a:xfrm>
        </p:grpSpPr>
        <p:sp>
          <p:nvSpPr>
            <p:cNvPr id="11" name="직사각형 10">
              <a:extLst>
                <a:ext uri="{FF2B5EF4-FFF2-40B4-BE49-F238E27FC236}">
                  <a16:creationId xmlns:a16="http://schemas.microsoft.com/office/drawing/2014/main" id="{9E2053A3-5617-47CF-A205-187208FCBC6C}"/>
                </a:ext>
              </a:extLst>
            </p:cNvPr>
            <p:cNvSpPr/>
            <p:nvPr/>
          </p:nvSpPr>
          <p:spPr>
            <a:xfrm>
              <a:off x="595961" y="5690016"/>
              <a:ext cx="5075428" cy="290926"/>
            </a:xfrm>
            <a:prstGeom prst="rect">
              <a:avLst/>
            </a:prstGeom>
          </p:spPr>
          <p:txBody>
            <a:bodyPr wrap="square">
              <a:spAutoFit/>
            </a:bodyPr>
            <a:lstStyle/>
            <a:p>
              <a:pPr algn="ct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&lt;</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사진</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2&gt; Accuracy</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and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speed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on</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VOC</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207</a:t>
              </a:r>
            </a:p>
          </p:txBody>
        </p:sp>
        <p:pic>
          <p:nvPicPr>
            <p:cNvPr id="14" name="그림 13">
              <a:extLst>
                <a:ext uri="{FF2B5EF4-FFF2-40B4-BE49-F238E27FC236}">
                  <a16:creationId xmlns:a16="http://schemas.microsoft.com/office/drawing/2014/main" id="{AAABB647-7BDD-4092-8063-E4D5569E5AA9}"/>
                </a:ext>
              </a:extLst>
            </p:cNvPr>
            <p:cNvPicPr>
              <a:picLocks noChangeAspect="1"/>
            </p:cNvPicPr>
            <p:nvPr/>
          </p:nvPicPr>
          <p:blipFill>
            <a:blip r:embed="rId2"/>
            <a:stretch>
              <a:fillRect/>
            </a:stretch>
          </p:blipFill>
          <p:spPr>
            <a:xfrm>
              <a:off x="767232" y="2058064"/>
              <a:ext cx="4793060" cy="3631951"/>
            </a:xfrm>
            <a:prstGeom prst="rect">
              <a:avLst/>
            </a:prstGeom>
            <a:ln w="6350">
              <a:solidFill>
                <a:schemeClr val="tx1"/>
              </a:solidFill>
            </a:ln>
          </p:spPr>
        </p:pic>
        <p:sp>
          <p:nvSpPr>
            <p:cNvPr id="23" name="직사각형 22">
              <a:extLst>
                <a:ext uri="{FF2B5EF4-FFF2-40B4-BE49-F238E27FC236}">
                  <a16:creationId xmlns:a16="http://schemas.microsoft.com/office/drawing/2014/main" id="{7E19219D-BF2C-47E9-B0B1-3FDE40F5ED3D}"/>
                </a:ext>
              </a:extLst>
            </p:cNvPr>
            <p:cNvSpPr/>
            <p:nvPr/>
          </p:nvSpPr>
          <p:spPr>
            <a:xfrm>
              <a:off x="2842354" y="2324560"/>
              <a:ext cx="2071171" cy="2478795"/>
            </a:xfrm>
            <a:prstGeom prst="rect">
              <a:avLst/>
            </a:prstGeom>
            <a:solidFill>
              <a:srgbClr val="E4503C">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4" name="직사각형 23">
              <a:extLst>
                <a:ext uri="{FF2B5EF4-FFF2-40B4-BE49-F238E27FC236}">
                  <a16:creationId xmlns:a16="http://schemas.microsoft.com/office/drawing/2014/main" id="{AA121978-9A1B-4BA3-89BD-FE05B263679C}"/>
                </a:ext>
              </a:extLst>
            </p:cNvPr>
            <p:cNvSpPr/>
            <p:nvPr/>
          </p:nvSpPr>
          <p:spPr>
            <a:xfrm>
              <a:off x="1402843" y="2324559"/>
              <a:ext cx="1131037" cy="2478795"/>
            </a:xfrm>
            <a:prstGeom prst="rect">
              <a:avLst/>
            </a:prstGeom>
            <a:solidFill>
              <a:schemeClr val="accent4">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5" name="TextBox 24">
              <a:extLst>
                <a:ext uri="{FF2B5EF4-FFF2-40B4-BE49-F238E27FC236}">
                  <a16:creationId xmlns:a16="http://schemas.microsoft.com/office/drawing/2014/main" id="{5D3DE67E-D3B8-4940-ACB8-734A9DAB2919}"/>
                </a:ext>
              </a:extLst>
            </p:cNvPr>
            <p:cNvSpPr txBox="1"/>
            <p:nvPr/>
          </p:nvSpPr>
          <p:spPr>
            <a:xfrm>
              <a:off x="3163761" y="1641541"/>
              <a:ext cx="2071171" cy="274763"/>
            </a:xfrm>
            <a:prstGeom prst="rect">
              <a:avLst/>
            </a:prstGeom>
            <a:noFill/>
          </p:spPr>
          <p:txBody>
            <a:bodyPr wrap="square" rtlCol="0">
              <a:spAutoFit/>
            </a:bodyPr>
            <a:lstStyle/>
            <a:p>
              <a:pPr algn="ctr"/>
              <a:r>
                <a:rPr lang="en-US" altLang="ko-KR" sz="1100" dirty="0">
                  <a:latin typeface="+mj-lt"/>
                  <a:ea typeface="Malgun Gothic Semilight" panose="020B0502040204020203" pitchFamily="50" charset="-127"/>
                  <a:cs typeface="Malgun Gothic Semilight" panose="020B0502040204020203" pitchFamily="50" charset="-127"/>
                </a:rPr>
                <a:t>One-stage</a:t>
              </a:r>
              <a:r>
                <a:rPr lang="ko-KR" altLang="en-US" sz="1100" dirty="0">
                  <a:latin typeface="+mj-lt"/>
                  <a:ea typeface="Malgun Gothic Semilight" panose="020B0502040204020203" pitchFamily="50" charset="-127"/>
                  <a:cs typeface="Malgun Gothic Semilight" panose="020B0502040204020203" pitchFamily="50" charset="-127"/>
                </a:rPr>
                <a:t> </a:t>
              </a:r>
              <a:r>
                <a:rPr lang="en-US" altLang="ko-KR" sz="1100" dirty="0">
                  <a:latin typeface="+mj-lt"/>
                  <a:ea typeface="Malgun Gothic Semilight" panose="020B0502040204020203" pitchFamily="50" charset="-127"/>
                  <a:cs typeface="Malgun Gothic Semilight" panose="020B0502040204020203" pitchFamily="50" charset="-127"/>
                </a:rPr>
                <a:t>detection</a:t>
              </a:r>
              <a:endParaRPr lang="ko-KR" altLang="en-US" sz="1100" dirty="0">
                <a:latin typeface="+mj-lt"/>
                <a:ea typeface="Malgun Gothic Semilight" panose="020B0502040204020203" pitchFamily="50" charset="-127"/>
                <a:cs typeface="Malgun Gothic Semilight" panose="020B0502040204020203" pitchFamily="50" charset="-127"/>
              </a:endParaRPr>
            </a:p>
          </p:txBody>
        </p:sp>
        <p:sp>
          <p:nvSpPr>
            <p:cNvPr id="26" name="TextBox 25">
              <a:extLst>
                <a:ext uri="{FF2B5EF4-FFF2-40B4-BE49-F238E27FC236}">
                  <a16:creationId xmlns:a16="http://schemas.microsoft.com/office/drawing/2014/main" id="{43DD97FB-0663-40EF-94E2-761EFFC4B6FC}"/>
                </a:ext>
              </a:extLst>
            </p:cNvPr>
            <p:cNvSpPr txBox="1"/>
            <p:nvPr/>
          </p:nvSpPr>
          <p:spPr>
            <a:xfrm>
              <a:off x="991081" y="1637718"/>
              <a:ext cx="2071169" cy="290926"/>
            </a:xfrm>
            <a:prstGeom prst="rect">
              <a:avLst/>
            </a:prstGeom>
            <a:noFill/>
          </p:spPr>
          <p:txBody>
            <a:bodyPr wrap="square" rtlCol="0">
              <a:spAutoFit/>
            </a:bodyPr>
            <a:lstStyle/>
            <a:p>
              <a:r>
                <a:rPr lang="en-US" altLang="ko-KR" sz="1200" dirty="0">
                  <a:latin typeface="+mj-lt"/>
                  <a:ea typeface="Malgun Gothic Semilight" panose="020B0502040204020203" pitchFamily="50" charset="-127"/>
                  <a:cs typeface="Malgun Gothic Semilight" panose="020B0502040204020203" pitchFamily="50" charset="-127"/>
                </a:rPr>
                <a:t>Two-stage</a:t>
              </a:r>
              <a:r>
                <a:rPr lang="ko-KR" altLang="en-US" sz="1200" dirty="0">
                  <a:latin typeface="+mj-lt"/>
                  <a:ea typeface="Malgun Gothic Semilight" panose="020B0502040204020203" pitchFamily="50" charset="-127"/>
                  <a:cs typeface="Malgun Gothic Semilight" panose="020B0502040204020203" pitchFamily="50" charset="-127"/>
                </a:rPr>
                <a:t> </a:t>
              </a:r>
              <a:r>
                <a:rPr lang="en-US" altLang="ko-KR" sz="1200" dirty="0">
                  <a:latin typeface="+mj-lt"/>
                  <a:ea typeface="Malgun Gothic Semilight" panose="020B0502040204020203" pitchFamily="50" charset="-127"/>
                  <a:cs typeface="Malgun Gothic Semilight" panose="020B0502040204020203" pitchFamily="50" charset="-127"/>
                </a:rPr>
                <a:t>detection</a:t>
              </a:r>
              <a:endParaRPr lang="ko-KR" altLang="en-US" sz="1200" dirty="0">
                <a:latin typeface="+mj-lt"/>
                <a:ea typeface="Malgun Gothic Semilight" panose="020B0502040204020203" pitchFamily="50" charset="-127"/>
                <a:cs typeface="Malgun Gothic Semilight" panose="020B0502040204020203" pitchFamily="50" charset="-127"/>
              </a:endParaRPr>
            </a:p>
          </p:txBody>
        </p:sp>
        <p:cxnSp>
          <p:nvCxnSpPr>
            <p:cNvPr id="28" name="직선 화살표 연결선 27">
              <a:extLst>
                <a:ext uri="{FF2B5EF4-FFF2-40B4-BE49-F238E27FC236}">
                  <a16:creationId xmlns:a16="http://schemas.microsoft.com/office/drawing/2014/main" id="{2DDDEB6F-6E95-46E7-9A4D-16729B30B01B}"/>
                </a:ext>
              </a:extLst>
            </p:cNvPr>
            <p:cNvCxnSpPr>
              <a:cxnSpLocks/>
            </p:cNvCxnSpPr>
            <p:nvPr/>
          </p:nvCxnSpPr>
          <p:spPr>
            <a:xfrm flipV="1">
              <a:off x="1961004" y="1916416"/>
              <a:ext cx="0" cy="40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B1385152-B821-4E53-A227-A76FCE60E28C}"/>
                </a:ext>
              </a:extLst>
            </p:cNvPr>
            <p:cNvCxnSpPr>
              <a:cxnSpLocks/>
            </p:cNvCxnSpPr>
            <p:nvPr/>
          </p:nvCxnSpPr>
          <p:spPr>
            <a:xfrm flipV="1">
              <a:off x="3843052" y="1916416"/>
              <a:ext cx="0" cy="40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4" name="직사각형 33">
            <a:extLst>
              <a:ext uri="{FF2B5EF4-FFF2-40B4-BE49-F238E27FC236}">
                <a16:creationId xmlns:a16="http://schemas.microsoft.com/office/drawing/2014/main" id="{1BA4521B-7027-4C76-82B8-558216BC85B8}"/>
              </a:ext>
            </a:extLst>
          </p:cNvPr>
          <p:cNvSpPr/>
          <p:nvPr/>
        </p:nvSpPr>
        <p:spPr>
          <a:xfrm>
            <a:off x="6026520" y="2372093"/>
            <a:ext cx="5629674" cy="2893100"/>
          </a:xfrm>
          <a:prstGeom prst="rect">
            <a:avLst/>
          </a:prstGeom>
        </p:spPr>
        <p:txBody>
          <a:bodyPr wrap="square">
            <a:spAutoFit/>
          </a:bodyPr>
          <a:lstStyle/>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VOC 2007 dataset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다양한 모델로 학습한 결과이다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One-stage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에 해당하는 모델들이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Two-stage 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에 해당하는 모델들보다 비교적 높은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FPS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값과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mAP</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값을 갖는다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One-stage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object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방법인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Yolov2</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모델은</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기존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two-stage object detection</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의 치명적인 단점이었던 낮은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FPS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값이 상당히 높은 값을 갖는 것을 확인할 수 있다</a:t>
            </a: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실시간 차량의 동영상은 부드럽게 끊기지 않고 보기 위해서는 높은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FPS</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값을 필요로 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a:t>
            </a:r>
            <a:r>
              <a:rPr lang="en-US" altLang="ko-KR"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One-stage</a:t>
            </a:r>
            <a:r>
              <a:rPr lang="ko-KR" altLang="en-US"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방법이 더 적합</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하다고 판단한다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15" name="Object 2">
            <a:extLst>
              <a:ext uri="{FF2B5EF4-FFF2-40B4-BE49-F238E27FC236}">
                <a16:creationId xmlns:a16="http://schemas.microsoft.com/office/drawing/2014/main" id="{E948B7B5-7481-46E2-B962-524B522C05F5}"/>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225965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17F6D31E-5508-4201-B716-73F22440156D}"/>
              </a:ext>
            </a:extLst>
          </p:cNvPr>
          <p:cNvSpPr/>
          <p:nvPr/>
        </p:nvSpPr>
        <p:spPr>
          <a:xfrm>
            <a:off x="210597" y="6427113"/>
            <a:ext cx="11981403" cy="600164"/>
          </a:xfrm>
          <a:prstGeom prst="rect">
            <a:avLst/>
          </a:prstGeom>
        </p:spPr>
        <p:txBody>
          <a:bodyPr wrap="square">
            <a:spAutoFit/>
          </a:bodyPr>
          <a:lstStyle/>
          <a:p>
            <a:pPr algn="r"/>
            <a:r>
              <a:rPr lang="ko-KR" altLang="en-US"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이미지 출처</a:t>
            </a:r>
            <a:r>
              <a:rPr lang="en-US" altLang="ko-KR" sz="11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p>
          <a:p>
            <a:pPr algn="r"/>
            <a:r>
              <a:rPr lang="en-US" altLang="ko-KR" sz="1100" dirty="0">
                <a:latin typeface="+mj-lt"/>
                <a:ea typeface="Malgun Gothic Semilight" panose="020B0502040204020203" pitchFamily="50" charset="-127"/>
                <a:cs typeface="Malgun Gothic Semilight" panose="020B0502040204020203" pitchFamily="50" charset="-127"/>
              </a:rPr>
              <a:t>Liu Liu, </a:t>
            </a:r>
            <a:r>
              <a:rPr lang="en-US" altLang="ko-KR" sz="1100" dirty="0" err="1">
                <a:latin typeface="+mj-lt"/>
                <a:ea typeface="Malgun Gothic Semilight" panose="020B0502040204020203" pitchFamily="50" charset="-127"/>
                <a:cs typeface="Malgun Gothic Semilight" panose="020B0502040204020203" pitchFamily="50" charset="-127"/>
              </a:rPr>
              <a:t>Rujing</a:t>
            </a:r>
            <a:r>
              <a:rPr lang="en-US" altLang="ko-KR" sz="1100" dirty="0">
                <a:latin typeface="+mj-lt"/>
                <a:ea typeface="Malgun Gothic Semilight" panose="020B0502040204020203" pitchFamily="50" charset="-127"/>
                <a:cs typeface="Malgun Gothic Semilight" panose="020B0502040204020203" pitchFamily="50" charset="-127"/>
              </a:rPr>
              <a:t> Wang, </a:t>
            </a:r>
            <a:r>
              <a:rPr lang="en-US" altLang="ko-KR" sz="1100" dirty="0" err="1">
                <a:latin typeface="+mj-lt"/>
                <a:ea typeface="Malgun Gothic Semilight" panose="020B0502040204020203" pitchFamily="50" charset="-127"/>
                <a:cs typeface="Malgun Gothic Semilight" panose="020B0502040204020203" pitchFamily="50" charset="-127"/>
              </a:rPr>
              <a:t>Chengjun</a:t>
            </a:r>
            <a:r>
              <a:rPr lang="en-US" altLang="ko-KR" sz="1100" dirty="0">
                <a:latin typeface="+mj-lt"/>
                <a:ea typeface="Malgun Gothic Semilight" panose="020B0502040204020203" pitchFamily="50" charset="-127"/>
                <a:cs typeface="Malgun Gothic Semilight" panose="020B0502040204020203" pitchFamily="50" charset="-127"/>
              </a:rPr>
              <a:t> </a:t>
            </a:r>
            <a:r>
              <a:rPr lang="en-US" altLang="ko-KR" sz="1100" dirty="0" err="1">
                <a:latin typeface="+mj-lt"/>
                <a:ea typeface="Malgun Gothic Semilight" panose="020B0502040204020203" pitchFamily="50" charset="-127"/>
                <a:cs typeface="Malgun Gothic Semilight" panose="020B0502040204020203" pitchFamily="50" charset="-127"/>
              </a:rPr>
              <a:t>Xie</a:t>
            </a:r>
            <a:r>
              <a:rPr lang="en-US" altLang="ko-KR" sz="1100" dirty="0">
                <a:latin typeface="+mj-lt"/>
                <a:ea typeface="Malgun Gothic Semilight" panose="020B0502040204020203" pitchFamily="50" charset="-127"/>
                <a:cs typeface="Malgun Gothic Semilight" panose="020B0502040204020203" pitchFamily="50" charset="-127"/>
              </a:rPr>
              <a:t>, Rui </a:t>
            </a:r>
            <a:r>
              <a:rPr lang="en-US" altLang="ko-KR" sz="1100" dirty="0" err="1">
                <a:latin typeface="+mj-lt"/>
                <a:ea typeface="Malgun Gothic Semilight" panose="020B0502040204020203" pitchFamily="50" charset="-127"/>
                <a:cs typeface="Malgun Gothic Semilight" panose="020B0502040204020203" pitchFamily="50" charset="-127"/>
              </a:rPr>
              <a:t>Li,Fangyuan</a:t>
            </a:r>
            <a:r>
              <a:rPr lang="en-US" altLang="ko-KR" sz="1100" dirty="0">
                <a:latin typeface="+mj-lt"/>
                <a:ea typeface="Malgun Gothic Semilight" panose="020B0502040204020203" pitchFamily="50" charset="-127"/>
                <a:cs typeface="Malgun Gothic Semilight" panose="020B0502040204020203" pitchFamily="50" charset="-127"/>
              </a:rPr>
              <a:t> Wang, Man Zhou, Yue Teng, </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a:t>
            </a:r>
            <a:r>
              <a:rPr lang="en-US" altLang="ko-KR" sz="1100" dirty="0">
                <a:latin typeface="+mj-lt"/>
                <a:ea typeface="Malgun Gothic Semilight" panose="020B0502040204020203" pitchFamily="50" charset="-127"/>
                <a:cs typeface="Malgun Gothic Semilight" panose="020B0502040204020203" pitchFamily="50" charset="-127"/>
              </a:rPr>
              <a:t> ORIGINAL </a:t>
            </a:r>
            <a:r>
              <a:rPr lang="en-US" altLang="ko-KR" sz="1100" dirty="0" err="1">
                <a:latin typeface="+mj-lt"/>
                <a:ea typeface="Malgun Gothic Semilight" panose="020B0502040204020203" pitchFamily="50" charset="-127"/>
                <a:cs typeface="Malgun Gothic Semilight" panose="020B0502040204020203" pitchFamily="50" charset="-127"/>
              </a:rPr>
              <a:t>ARTICLELearning</a:t>
            </a:r>
            <a:r>
              <a:rPr lang="en-US" altLang="ko-KR" sz="1100" dirty="0">
                <a:latin typeface="+mj-lt"/>
                <a:ea typeface="Malgun Gothic Semilight" panose="020B0502040204020203" pitchFamily="50" charset="-127"/>
                <a:cs typeface="Malgun Gothic Semilight" panose="020B0502040204020203" pitchFamily="50" charset="-127"/>
              </a:rPr>
              <a:t> region-guided scale-aware feature selection for </a:t>
            </a:r>
            <a:r>
              <a:rPr lang="en-US" altLang="ko-KR" sz="1100" dirty="0" err="1">
                <a:latin typeface="+mj-lt"/>
                <a:ea typeface="Malgun Gothic Semilight" panose="020B0502040204020203" pitchFamily="50" charset="-127"/>
                <a:cs typeface="Malgun Gothic Semilight" panose="020B0502040204020203" pitchFamily="50" charset="-127"/>
              </a:rPr>
              <a:t>objectdetection</a:t>
            </a:r>
            <a:r>
              <a:rPr lang="en-US" altLang="ko-KR" sz="1100" dirty="0">
                <a:latin typeface="+mj-lt"/>
                <a:ea typeface="Malgun Gothic Semilight" panose="020B0502040204020203" pitchFamily="50" charset="-127"/>
                <a:cs typeface="Malgun Gothic Semilight" panose="020B0502040204020203" pitchFamily="50" charset="-127"/>
              </a:rPr>
              <a:t> </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a:t>
            </a:r>
            <a:r>
              <a:rPr lang="en-US" altLang="ko-KR"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 2021</a:t>
            </a:r>
            <a:r>
              <a:rPr lang="ko-KR" altLang="en-US" sz="1100" kern="0" spc="0" dirty="0">
                <a:solidFill>
                  <a:srgbClr val="000000"/>
                </a:solidFill>
                <a:effectLst/>
                <a:latin typeface="+mj-lt"/>
                <a:ea typeface="Malgun Gothic Semilight" panose="020B0502040204020203" pitchFamily="50" charset="-127"/>
                <a:cs typeface="Malgun Gothic Semilight" panose="020B0502040204020203" pitchFamily="50" charset="-127"/>
              </a:rPr>
              <a:t>년</a:t>
            </a:r>
          </a:p>
        </p:txBody>
      </p:sp>
      <p:grpSp>
        <p:nvGrpSpPr>
          <p:cNvPr id="2" name="그룹 1">
            <a:extLst>
              <a:ext uri="{FF2B5EF4-FFF2-40B4-BE49-F238E27FC236}">
                <a16:creationId xmlns:a16="http://schemas.microsoft.com/office/drawing/2014/main" id="{ECFF34DF-1F4E-423D-95CB-5DE4D0521404}"/>
              </a:ext>
            </a:extLst>
          </p:cNvPr>
          <p:cNvGrpSpPr/>
          <p:nvPr/>
        </p:nvGrpSpPr>
        <p:grpSpPr>
          <a:xfrm>
            <a:off x="612993" y="1592282"/>
            <a:ext cx="5208885" cy="4262778"/>
            <a:chOff x="612993" y="1592282"/>
            <a:chExt cx="5208885" cy="4262778"/>
          </a:xfrm>
        </p:grpSpPr>
        <p:pic>
          <p:nvPicPr>
            <p:cNvPr id="15" name="Picture 4" descr="Inference time comparison on our method (SAFS) with some other popular object detectors. Expect for Yolo v3, each node in this line chart indicates the different CNN backbone adopted, from shallow to deep">
              <a:extLst>
                <a:ext uri="{FF2B5EF4-FFF2-40B4-BE49-F238E27FC236}">
                  <a16:creationId xmlns:a16="http://schemas.microsoft.com/office/drawing/2014/main" id="{FFA1D851-1D9A-4E43-A820-257837512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993" y="2059226"/>
              <a:ext cx="5208885" cy="3518835"/>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E40188D1-BA64-411E-A211-CC4E9AE1A5A2}"/>
                </a:ext>
              </a:extLst>
            </p:cNvPr>
            <p:cNvSpPr/>
            <p:nvPr/>
          </p:nvSpPr>
          <p:spPr>
            <a:xfrm>
              <a:off x="1021951" y="5578061"/>
              <a:ext cx="4768549" cy="276999"/>
            </a:xfrm>
            <a:prstGeom prst="rect">
              <a:avLst/>
            </a:prstGeom>
          </p:spPr>
          <p:txBody>
            <a:bodyPr wrap="square">
              <a:spAutoFit/>
            </a:bodyPr>
            <a:lstStyle/>
            <a:p>
              <a:pPr algn="ct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&lt;</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사진</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3&gt; Example</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results</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from</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Fast</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RCNN</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and</a:t>
              </a:r>
              <a:r>
                <a:rPr lang="ko-KR" altLang="en-US"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en-US" altLang="ko-KR" sz="12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Yolo-v3 </a:t>
              </a:r>
            </a:p>
          </p:txBody>
        </p:sp>
        <p:sp>
          <p:nvSpPr>
            <p:cNvPr id="22" name="직사각형 21">
              <a:extLst>
                <a:ext uri="{FF2B5EF4-FFF2-40B4-BE49-F238E27FC236}">
                  <a16:creationId xmlns:a16="http://schemas.microsoft.com/office/drawing/2014/main" id="{EA5111CF-C925-496E-9692-B79A27AAC39A}"/>
                </a:ext>
              </a:extLst>
            </p:cNvPr>
            <p:cNvSpPr/>
            <p:nvPr/>
          </p:nvSpPr>
          <p:spPr>
            <a:xfrm rot="1545621">
              <a:off x="1644769" y="3364470"/>
              <a:ext cx="260409" cy="1710760"/>
            </a:xfrm>
            <a:prstGeom prst="rect">
              <a:avLst/>
            </a:prstGeom>
            <a:solidFill>
              <a:srgbClr val="E4503C">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3" name="직사각형 22">
              <a:extLst>
                <a:ext uri="{FF2B5EF4-FFF2-40B4-BE49-F238E27FC236}">
                  <a16:creationId xmlns:a16="http://schemas.microsoft.com/office/drawing/2014/main" id="{5B6C86BD-663A-40D1-BCA7-8184FAAE1197}"/>
                </a:ext>
              </a:extLst>
            </p:cNvPr>
            <p:cNvSpPr/>
            <p:nvPr/>
          </p:nvSpPr>
          <p:spPr>
            <a:xfrm rot="1545621">
              <a:off x="2121820" y="3673472"/>
              <a:ext cx="284348" cy="881156"/>
            </a:xfrm>
            <a:prstGeom prst="rect">
              <a:avLst/>
            </a:prstGeom>
            <a:solidFill>
              <a:srgbClr val="E4503C">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a typeface="Malgun Gothic Semilight" panose="020B0502040204020203" pitchFamily="50" charset="-127"/>
                <a:cs typeface="Malgun Gothic Semilight" panose="020B0502040204020203" pitchFamily="50" charset="-127"/>
              </a:endParaRPr>
            </a:p>
          </p:txBody>
        </p:sp>
        <p:sp>
          <p:nvSpPr>
            <p:cNvPr id="25" name="TextBox 24">
              <a:extLst>
                <a:ext uri="{FF2B5EF4-FFF2-40B4-BE49-F238E27FC236}">
                  <a16:creationId xmlns:a16="http://schemas.microsoft.com/office/drawing/2014/main" id="{37465E88-64AD-46CC-88B7-94A2AE4D8006}"/>
                </a:ext>
              </a:extLst>
            </p:cNvPr>
            <p:cNvSpPr txBox="1"/>
            <p:nvPr/>
          </p:nvSpPr>
          <p:spPr>
            <a:xfrm>
              <a:off x="1625861" y="1592282"/>
              <a:ext cx="2071171" cy="261610"/>
            </a:xfrm>
            <a:prstGeom prst="rect">
              <a:avLst/>
            </a:prstGeom>
            <a:noFill/>
          </p:spPr>
          <p:txBody>
            <a:bodyPr wrap="square" rtlCol="0">
              <a:spAutoFit/>
            </a:bodyPr>
            <a:lstStyle/>
            <a:p>
              <a:pPr algn="ctr"/>
              <a:r>
                <a:rPr lang="en-US" altLang="ko-KR" sz="1100" dirty="0">
                  <a:latin typeface="+mj-lt"/>
                  <a:ea typeface="Malgun Gothic Semilight" panose="020B0502040204020203" pitchFamily="50" charset="-127"/>
                  <a:cs typeface="Malgun Gothic Semilight" panose="020B0502040204020203" pitchFamily="50" charset="-127"/>
                </a:rPr>
                <a:t>One-stage</a:t>
              </a:r>
              <a:r>
                <a:rPr lang="ko-KR" altLang="en-US" sz="1100" dirty="0">
                  <a:latin typeface="+mj-lt"/>
                  <a:ea typeface="Malgun Gothic Semilight" panose="020B0502040204020203" pitchFamily="50" charset="-127"/>
                  <a:cs typeface="Malgun Gothic Semilight" panose="020B0502040204020203" pitchFamily="50" charset="-127"/>
                </a:rPr>
                <a:t> </a:t>
              </a:r>
              <a:r>
                <a:rPr lang="en-US" altLang="ko-KR" sz="1100" dirty="0">
                  <a:latin typeface="+mj-lt"/>
                  <a:ea typeface="Malgun Gothic Semilight" panose="020B0502040204020203" pitchFamily="50" charset="-127"/>
                  <a:cs typeface="Malgun Gothic Semilight" panose="020B0502040204020203" pitchFamily="50" charset="-127"/>
                </a:rPr>
                <a:t>detection</a:t>
              </a:r>
              <a:endParaRPr lang="ko-KR" altLang="en-US" sz="1100" dirty="0">
                <a:latin typeface="+mj-lt"/>
                <a:ea typeface="Malgun Gothic Semilight" panose="020B0502040204020203" pitchFamily="50" charset="-127"/>
                <a:cs typeface="Malgun Gothic Semilight" panose="020B0502040204020203" pitchFamily="50" charset="-127"/>
              </a:endParaRPr>
            </a:p>
          </p:txBody>
        </p:sp>
        <p:cxnSp>
          <p:nvCxnSpPr>
            <p:cNvPr id="26" name="직선 화살표 연결선 25">
              <a:extLst>
                <a:ext uri="{FF2B5EF4-FFF2-40B4-BE49-F238E27FC236}">
                  <a16:creationId xmlns:a16="http://schemas.microsoft.com/office/drawing/2014/main" id="{2FD12C19-0BF7-4952-A4E7-58B2F409E74D}"/>
                </a:ext>
              </a:extLst>
            </p:cNvPr>
            <p:cNvCxnSpPr>
              <a:cxnSpLocks/>
              <a:stCxn id="22" idx="0"/>
            </p:cNvCxnSpPr>
            <p:nvPr/>
          </p:nvCxnSpPr>
          <p:spPr>
            <a:xfrm flipV="1">
              <a:off x="2146729" y="1853894"/>
              <a:ext cx="484466" cy="1595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직선 화살표 연결선 29">
              <a:extLst>
                <a:ext uri="{FF2B5EF4-FFF2-40B4-BE49-F238E27FC236}">
                  <a16:creationId xmlns:a16="http://schemas.microsoft.com/office/drawing/2014/main" id="{C3E0227D-4C78-4808-AFDB-A0B9A5FD7E35}"/>
                </a:ext>
              </a:extLst>
            </p:cNvPr>
            <p:cNvCxnSpPr>
              <a:cxnSpLocks/>
              <a:stCxn id="23" idx="0"/>
              <a:endCxn id="25" idx="2"/>
            </p:cNvCxnSpPr>
            <p:nvPr/>
          </p:nvCxnSpPr>
          <p:spPr>
            <a:xfrm flipV="1">
              <a:off x="2455473" y="1853892"/>
              <a:ext cx="205974" cy="18633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2" name="직사각형 31">
            <a:extLst>
              <a:ext uri="{FF2B5EF4-FFF2-40B4-BE49-F238E27FC236}">
                <a16:creationId xmlns:a16="http://schemas.microsoft.com/office/drawing/2014/main" id="{A7F9DAAD-C3AD-4676-8B4B-035BB6AE5434}"/>
              </a:ext>
            </a:extLst>
          </p:cNvPr>
          <p:cNvSpPr/>
          <p:nvPr/>
        </p:nvSpPr>
        <p:spPr>
          <a:xfrm>
            <a:off x="6013357" y="2372093"/>
            <a:ext cx="5565651" cy="2893100"/>
          </a:xfrm>
          <a:prstGeom prst="rect">
            <a:avLst/>
          </a:prstGeom>
        </p:spPr>
        <p:txBody>
          <a:bodyPr wrap="square">
            <a:spAutoFit/>
          </a:bodyPr>
          <a:lstStyle/>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COCO dataset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를 다양한 모델들로 학습한 결과이다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1-stage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방법은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2-stage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방법보다 비교적 빠른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inference time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을 갖지만</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낮은 </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AP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값을 갖는 것을 확인할 수 있다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실시간 영상에서 실시간 혼잡도를 예측하기 위해서는 아주 정확한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카운팅</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아니더라도 대략적인 </a:t>
            </a:r>
            <a:r>
              <a:rPr lang="ko-KR" altLang="en-US"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카운팅을</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할 수 있으면 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endPar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endParaRPr>
          </a:p>
          <a:p>
            <a:pPr marL="285750" indent="-285750">
              <a:buFont typeface="Wingdings" panose="05000000000000000000" pitchFamily="2" charset="2"/>
              <a:buChar char="ü"/>
            </a:pP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따라서 차량 </a:t>
            </a:r>
            <a:r>
              <a:rPr lang="en-US" altLang="ko-KR" sz="1400" dirty="0" err="1">
                <a:ln>
                  <a:solidFill>
                    <a:schemeClr val="tx1">
                      <a:alpha val="30000"/>
                    </a:schemeClr>
                  </a:solidFill>
                </a:ln>
                <a:latin typeface="+mj-lt"/>
                <a:ea typeface="Malgun Gothic Semilight" panose="020B0502040204020203" pitchFamily="50" charset="-127"/>
                <a:cs typeface="Malgun Gothic Semilight" panose="020B0502040204020203" pitchFamily="50" charset="-127"/>
              </a:rPr>
              <a:t>cctv</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영상은 보통 실시간으로 촬영하고 있는 경우가 많기 때문에</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 inference time</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이 더 빠른 </a:t>
            </a:r>
            <a:r>
              <a:rPr lang="en-US" altLang="ko-KR"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One-stage</a:t>
            </a:r>
            <a:r>
              <a:rPr lang="ko-KR" altLang="en-US"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 </a:t>
            </a:r>
            <a:r>
              <a:rPr lang="en-US" altLang="ko-KR"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detection</a:t>
            </a:r>
            <a:r>
              <a:rPr lang="ko-KR" altLang="en-US" sz="1400" dirty="0">
                <a:ln>
                  <a:solidFill>
                    <a:schemeClr val="tx1">
                      <a:alpha val="30000"/>
                    </a:schemeClr>
                  </a:solidFill>
                </a:ln>
                <a:highlight>
                  <a:srgbClr val="C0C0C0"/>
                </a:highlight>
                <a:latin typeface="+mj-lt"/>
                <a:ea typeface="Malgun Gothic Semilight" panose="020B0502040204020203" pitchFamily="50" charset="-127"/>
                <a:cs typeface="Malgun Gothic Semilight" panose="020B0502040204020203" pitchFamily="50" charset="-127"/>
              </a:rPr>
              <a:t>의 모델들이 더 적합</a:t>
            </a:r>
            <a:r>
              <a:rPr lang="ko-KR" altLang="en-US"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하다고 판단한다</a:t>
            </a:r>
            <a:r>
              <a:rPr lang="en-US" altLang="ko-KR" sz="1400" dirty="0">
                <a:ln>
                  <a:solidFill>
                    <a:schemeClr val="tx1">
                      <a:alpha val="30000"/>
                    </a:schemeClr>
                  </a:solidFill>
                </a:ln>
                <a:latin typeface="+mj-lt"/>
                <a:ea typeface="Malgun Gothic Semilight" panose="020B0502040204020203" pitchFamily="50" charset="-127"/>
                <a:cs typeface="Malgun Gothic Semilight" panose="020B0502040204020203" pitchFamily="50" charset="-127"/>
              </a:rPr>
              <a:t>.</a:t>
            </a:r>
          </a:p>
        </p:txBody>
      </p:sp>
      <p:sp>
        <p:nvSpPr>
          <p:cNvPr id="33" name="Object 3">
            <a:extLst>
              <a:ext uri="{FF2B5EF4-FFF2-40B4-BE49-F238E27FC236}">
                <a16:creationId xmlns:a16="http://schemas.microsoft.com/office/drawing/2014/main" id="{5B6B6BAA-99EB-4A4F-83AB-84374A9D6357}"/>
              </a:ext>
            </a:extLst>
          </p:cNvPr>
          <p:cNvSpPr txBox="1"/>
          <p:nvPr/>
        </p:nvSpPr>
        <p:spPr>
          <a:xfrm>
            <a:off x="2263994" y="961358"/>
            <a:ext cx="7603562" cy="276999"/>
          </a:xfrm>
          <a:prstGeom prst="rect">
            <a:avLst/>
          </a:prstGeom>
          <a:noFill/>
        </p:spPr>
        <p:txBody>
          <a:bodyPr wrap="square" rtlCol="0" anchor="t">
            <a:spAutoFit/>
          </a:bodyPr>
          <a:lstStyle/>
          <a:p>
            <a:pPr algn="ctr"/>
            <a:r>
              <a:rPr lang="en-US" altLang="ko-KR" sz="1200" kern="0" spc="400" dirty="0">
                <a:latin typeface="S-Core Dream 4 Regular" panose="020B0503030302020204" pitchFamily="34" charset="-127"/>
                <a:ea typeface="S-Core Dream 4 Regular" panose="020B0503030302020204" pitchFamily="34" charset="-127"/>
              </a:rPr>
              <a:t>b. one-stage detection </a:t>
            </a:r>
            <a:r>
              <a:rPr lang="ko-KR" altLang="en-US" sz="1200" kern="0" spc="400" dirty="0">
                <a:latin typeface="S-Core Dream 4 Regular" panose="020B0503030302020204" pitchFamily="34" charset="-127"/>
                <a:ea typeface="S-Core Dream 4 Regular" panose="020B0503030302020204" pitchFamily="34" charset="-127"/>
              </a:rPr>
              <a:t>방법 선택</a:t>
            </a:r>
            <a:endParaRPr lang="en-US" sz="1200" dirty="0">
              <a:latin typeface="S-Core Dream 4 Regular" panose="020B0503030302020204" pitchFamily="34" charset="-127"/>
              <a:ea typeface="S-Core Dream 4 Regular" panose="020B0503030302020204" pitchFamily="34" charset="-127"/>
            </a:endParaRPr>
          </a:p>
        </p:txBody>
      </p:sp>
      <p:sp>
        <p:nvSpPr>
          <p:cNvPr id="13" name="Object 2">
            <a:extLst>
              <a:ext uri="{FF2B5EF4-FFF2-40B4-BE49-F238E27FC236}">
                <a16:creationId xmlns:a16="http://schemas.microsoft.com/office/drawing/2014/main" id="{BBA4C8C5-8BF1-456C-8DB7-9A3C8063334F}"/>
              </a:ext>
            </a:extLst>
          </p:cNvPr>
          <p:cNvSpPr txBox="1"/>
          <p:nvPr/>
        </p:nvSpPr>
        <p:spPr>
          <a:xfrm>
            <a:off x="3009524" y="607433"/>
            <a:ext cx="6171429" cy="400110"/>
          </a:xfrm>
          <a:prstGeom prst="rect">
            <a:avLst/>
          </a:prstGeom>
          <a:noFill/>
        </p:spPr>
        <p:txBody>
          <a:bodyPr wrap="square" rtlCol="0" anchor="t">
            <a:spAutoFit/>
          </a:bodyPr>
          <a:lstStyle/>
          <a:p>
            <a:pPr algn="ctr"/>
            <a:r>
              <a:rPr lang="en-US" sz="2000" kern="0" spc="667" dirty="0">
                <a:latin typeface="S-Core Dream 7 ExtraBold" panose="020B0803030302020204" pitchFamily="34" charset="-127"/>
                <a:ea typeface="S-Core Dream 7 ExtraBold" panose="020B0803030302020204" pitchFamily="34" charset="-127"/>
              </a:rPr>
              <a:t>2. YOLO</a:t>
            </a:r>
            <a:r>
              <a:rPr lang="ko-KR" altLang="en-US" sz="2000" kern="0" spc="667" dirty="0">
                <a:latin typeface="S-Core Dream 7 ExtraBold" panose="020B0803030302020204" pitchFamily="34" charset="-127"/>
                <a:ea typeface="S-Core Dream 7 ExtraBold" panose="020B0803030302020204" pitchFamily="34" charset="-127"/>
              </a:rPr>
              <a:t> 모델 선정 과정과 활용</a:t>
            </a:r>
            <a:endParaRPr lang="en-US" sz="1200" dirty="0">
              <a:latin typeface="S-Core Dream 7 ExtraBold" panose="020B0803030302020204" pitchFamily="34" charset="-127"/>
              <a:ea typeface="S-Core Dream 7 ExtraBold" panose="020B0803030302020204" pitchFamily="34" charset="-127"/>
            </a:endParaRPr>
          </a:p>
        </p:txBody>
      </p:sp>
    </p:spTree>
    <p:extLst>
      <p:ext uri="{BB962C8B-B14F-4D97-AF65-F5344CB8AC3E}">
        <p14:creationId xmlns:p14="http://schemas.microsoft.com/office/powerpoint/2010/main" val="257653796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TotalTime>
  <Words>3314</Words>
  <Application>Microsoft Office PowerPoint</Application>
  <PresentationFormat>와이드스크린</PresentationFormat>
  <Paragraphs>514</Paragraphs>
  <Slides>30</Slides>
  <Notes>14</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30</vt:i4>
      </vt:variant>
    </vt:vector>
  </HeadingPairs>
  <TitlesOfParts>
    <vt:vector size="42" baseType="lpstr">
      <vt:lpstr>Malgun Gothic Semilight</vt:lpstr>
      <vt:lpstr>MalgunGothic</vt:lpstr>
      <vt:lpstr>S-Core Dream 3 Light</vt:lpstr>
      <vt:lpstr>S-Core Dream 4 Regular</vt:lpstr>
      <vt:lpstr>S-Core Dream 5 Medium</vt:lpstr>
      <vt:lpstr>S-Core Dream 6 Bold</vt:lpstr>
      <vt:lpstr>S-Core Dream 7 ExtraBold</vt:lpstr>
      <vt:lpstr>맑은 고딕</vt:lpstr>
      <vt:lpstr>맑은고딕</vt:lpstr>
      <vt:lpstr>Arial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One-stage-Detection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성정아</dc:creator>
  <cp:lastModifiedBy>성정아</cp:lastModifiedBy>
  <cp:revision>22</cp:revision>
  <dcterms:created xsi:type="dcterms:W3CDTF">2021-12-23T20:46:03Z</dcterms:created>
  <dcterms:modified xsi:type="dcterms:W3CDTF">2021-12-24T14:59:52Z</dcterms:modified>
</cp:coreProperties>
</file>